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97" r:id="rId2"/>
    <p:sldId id="259" r:id="rId3"/>
    <p:sldId id="260" r:id="rId4"/>
    <p:sldId id="261" r:id="rId5"/>
    <p:sldId id="262" r:id="rId6"/>
    <p:sldId id="263" r:id="rId7"/>
    <p:sldId id="264" r:id="rId8"/>
    <p:sldId id="265" r:id="rId9"/>
    <p:sldId id="295" r:id="rId10"/>
    <p:sldId id="266" r:id="rId11"/>
    <p:sldId id="268" r:id="rId12"/>
    <p:sldId id="267" r:id="rId13"/>
    <p:sldId id="296" r:id="rId14"/>
    <p:sldId id="269" r:id="rId15"/>
    <p:sldId id="270" r:id="rId16"/>
    <p:sldId id="271" r:id="rId17"/>
    <p:sldId id="272" r:id="rId18"/>
    <p:sldId id="273" r:id="rId19"/>
    <p:sldId id="274" r:id="rId20"/>
    <p:sldId id="276" r:id="rId21"/>
    <p:sldId id="277" r:id="rId22"/>
    <p:sldId id="278" r:id="rId23"/>
    <p:sldId id="279" r:id="rId24"/>
    <p:sldId id="281" r:id="rId25"/>
    <p:sldId id="282" r:id="rId26"/>
    <p:sldId id="283" r:id="rId27"/>
    <p:sldId id="284" r:id="rId28"/>
    <p:sldId id="287" r:id="rId29"/>
    <p:sldId id="288" r:id="rId30"/>
    <p:sldId id="289" r:id="rId31"/>
    <p:sldId id="294" r:id="rId3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1"/>
    <a:srgbClr val="482A06"/>
    <a:srgbClr val="163F3A"/>
    <a:srgbClr val="3C9325"/>
    <a:srgbClr val="A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7" autoAdjust="0"/>
    <p:restoredTop sz="94670" autoAdjust="0"/>
  </p:normalViewPr>
  <p:slideViewPr>
    <p:cSldViewPr snapToObjects="1">
      <p:cViewPr varScale="1">
        <p:scale>
          <a:sx n="82" d="100"/>
          <a:sy n="82" d="100"/>
        </p:scale>
        <p:origin x="14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72DE12-1F44-48ED-844E-BC3087D9A0A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F3624C86-85FC-4824-9833-3EB06D2D256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91BF65F7-3064-4C91-A174-377ECBBBF181}" type="datetimeFigureOut">
              <a:rPr lang="en-US" altLang="en-US"/>
              <a:pPr>
                <a:defRPr/>
              </a:pPr>
              <a:t>2/24/2019</a:t>
            </a:fld>
            <a:endParaRPr lang="en-US" altLang="en-US" dirty="0"/>
          </a:p>
        </p:txBody>
      </p:sp>
      <p:sp>
        <p:nvSpPr>
          <p:cNvPr id="4" name="Slide Image Placeholder 3">
            <a:extLst>
              <a:ext uri="{FF2B5EF4-FFF2-40B4-BE49-F238E27FC236}">
                <a16:creationId xmlns:a16="http://schemas.microsoft.com/office/drawing/2014/main" id="{9F2D13F8-9054-4A0C-B8E4-477B0148422D}"/>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C21D4160-4298-4AFD-8CFE-C22C0802272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endParaRPr lang="en-US" noProof="0"/>
          </a:p>
        </p:txBody>
      </p:sp>
      <p:sp>
        <p:nvSpPr>
          <p:cNvPr id="6" name="Footer Placeholder 5">
            <a:extLst>
              <a:ext uri="{FF2B5EF4-FFF2-40B4-BE49-F238E27FC236}">
                <a16:creationId xmlns:a16="http://schemas.microsoft.com/office/drawing/2014/main" id="{2F229A39-9C33-4258-8CE3-3A57820D6AE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97A88A3E-BA03-40BF-9BB2-A9EA7B3C2A8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A7EABA62-E3C9-41E4-8D0E-23A81CEA53C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Tree>
    <p:extLst>
      <p:ext uri="{BB962C8B-B14F-4D97-AF65-F5344CB8AC3E}">
        <p14:creationId xmlns:p14="http://schemas.microsoft.com/office/powerpoint/2010/main" val="67415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374"/>
            <a:ext cx="8229600" cy="884238"/>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11701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Tree>
    <p:extLst>
      <p:ext uri="{BB962C8B-B14F-4D97-AF65-F5344CB8AC3E}">
        <p14:creationId xmlns:p14="http://schemas.microsoft.com/office/powerpoint/2010/main" val="4127639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477538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457200" rtl="0" fontAlgn="base">
              <a:spcBef>
                <a:spcPct val="0"/>
              </a:spcBef>
              <a:spcAft>
                <a:spcPct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677661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a:extLst>
              <a:ext uri="{FF2B5EF4-FFF2-40B4-BE49-F238E27FC236}">
                <a16:creationId xmlns:a16="http://schemas.microsoft.com/office/drawing/2014/main" id="{B4666601-2B71-4070-8EB2-221C434383D2}"/>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0189FCF-CFEA-48FB-9037-C800CA0F94D5}" type="datetimeFigureOut">
              <a:rPr lang="en-US" altLang="en-US"/>
              <a:pPr>
                <a:defRPr/>
              </a:pPr>
              <a:t>2/24/2019</a:t>
            </a:fld>
            <a:endParaRPr lang="en-US" altLang="en-US" dirty="0"/>
          </a:p>
        </p:txBody>
      </p:sp>
      <p:sp>
        <p:nvSpPr>
          <p:cNvPr id="4" name="Footer Placeholder 3">
            <a:extLst>
              <a:ext uri="{FF2B5EF4-FFF2-40B4-BE49-F238E27FC236}">
                <a16:creationId xmlns:a16="http://schemas.microsoft.com/office/drawing/2014/main" id="{F2951EC3-E344-43DD-B412-80259D3B2C78}"/>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2AA2E3FB-9FE5-4CCE-A055-1025003CECC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0D9A763-BA3D-4936-8FEB-60115F8F498E}" type="slidenum">
              <a:rPr lang="en-US" altLang="en-US"/>
              <a:pPr/>
              <a:t>‹#›</a:t>
            </a:fld>
            <a:endParaRPr lang="en-US" altLang="en-US"/>
          </a:p>
        </p:txBody>
      </p:sp>
    </p:spTree>
    <p:extLst>
      <p:ext uri="{BB962C8B-B14F-4D97-AF65-F5344CB8AC3E}">
        <p14:creationId xmlns:p14="http://schemas.microsoft.com/office/powerpoint/2010/main" val="383657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2817D2-6D47-40F6-9B37-13BDDE35BD73}"/>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386D4A1-40AC-4468-984A-36CBAA3CDBE4}" type="datetimeFigureOut">
              <a:rPr lang="en-US" altLang="en-US"/>
              <a:pPr>
                <a:defRPr/>
              </a:pPr>
              <a:t>2/24/2019</a:t>
            </a:fld>
            <a:endParaRPr lang="en-US" altLang="en-US" dirty="0"/>
          </a:p>
        </p:txBody>
      </p:sp>
      <p:sp>
        <p:nvSpPr>
          <p:cNvPr id="3" name="Footer Placeholder 2">
            <a:extLst>
              <a:ext uri="{FF2B5EF4-FFF2-40B4-BE49-F238E27FC236}">
                <a16:creationId xmlns:a16="http://schemas.microsoft.com/office/drawing/2014/main" id="{3A091E90-31C9-4983-AE62-44D8D4A9CB8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8C4317D3-906E-4C5D-B2DD-9CDBA25F11F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07AA49F-2926-4413-888E-F3C4DDB38FBF}" type="slidenum">
              <a:rPr lang="en-US" altLang="en-US"/>
              <a:pPr/>
              <a:t>‹#›</a:t>
            </a:fld>
            <a:endParaRPr lang="en-US" altLang="en-US"/>
          </a:p>
        </p:txBody>
      </p:sp>
    </p:spTree>
    <p:extLst>
      <p:ext uri="{BB962C8B-B14F-4D97-AF65-F5344CB8AC3E}">
        <p14:creationId xmlns:p14="http://schemas.microsoft.com/office/powerpoint/2010/main" val="2208883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73AA0CC4-4891-4C30-BF98-6703C472A410}"/>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DB73E8F-3B7F-4A50-981A-54FBE7610362}" type="datetimeFigureOut">
              <a:rPr lang="en-US" altLang="en-US"/>
              <a:pPr>
                <a:defRPr/>
              </a:pPr>
              <a:t>2/24/2019</a:t>
            </a:fld>
            <a:endParaRPr lang="en-US" altLang="en-US" dirty="0"/>
          </a:p>
        </p:txBody>
      </p:sp>
      <p:sp>
        <p:nvSpPr>
          <p:cNvPr id="6" name="Footer Placeholder 5">
            <a:extLst>
              <a:ext uri="{FF2B5EF4-FFF2-40B4-BE49-F238E27FC236}">
                <a16:creationId xmlns:a16="http://schemas.microsoft.com/office/drawing/2014/main" id="{63D954CF-FADB-43C8-8BA6-B783EA55ED40}"/>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B3A61ADF-A3A6-451C-9524-65F241979C2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835C512-7D76-41AB-8A8F-D4BCC8D05F6E}" type="slidenum">
              <a:rPr lang="en-US" altLang="en-US"/>
              <a:pPr/>
              <a:t>‹#›</a:t>
            </a:fld>
            <a:endParaRPr lang="en-US" altLang="en-US"/>
          </a:p>
        </p:txBody>
      </p:sp>
    </p:spTree>
    <p:extLst>
      <p:ext uri="{BB962C8B-B14F-4D97-AF65-F5344CB8AC3E}">
        <p14:creationId xmlns:p14="http://schemas.microsoft.com/office/powerpoint/2010/main" val="3520815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FBDCF84E-9B4E-4476-848F-317796B615EC}"/>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B85DE47-5535-475E-B899-26822A5611D3}" type="datetimeFigureOut">
              <a:rPr lang="en-US" altLang="en-US"/>
              <a:pPr>
                <a:defRPr/>
              </a:pPr>
              <a:t>2/24/2019</a:t>
            </a:fld>
            <a:endParaRPr lang="en-US" altLang="en-US" dirty="0"/>
          </a:p>
        </p:txBody>
      </p:sp>
      <p:sp>
        <p:nvSpPr>
          <p:cNvPr id="6" name="Footer Placeholder 5">
            <a:extLst>
              <a:ext uri="{FF2B5EF4-FFF2-40B4-BE49-F238E27FC236}">
                <a16:creationId xmlns:a16="http://schemas.microsoft.com/office/drawing/2014/main" id="{ADB2F9D7-DC53-4BAB-AEE8-2AE0EF283A2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47B51A9B-5077-4715-8D9A-1B48ED1C8FC5}"/>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D6B33CB2-601C-4DB6-9A82-2F10ECB386A2}" type="slidenum">
              <a:rPr lang="en-US" altLang="en-US"/>
              <a:pPr/>
              <a:t>‹#›</a:t>
            </a:fld>
            <a:endParaRPr lang="en-US" altLang="en-US"/>
          </a:p>
        </p:txBody>
      </p:sp>
    </p:spTree>
    <p:extLst>
      <p:ext uri="{BB962C8B-B14F-4D97-AF65-F5344CB8AC3E}">
        <p14:creationId xmlns:p14="http://schemas.microsoft.com/office/powerpoint/2010/main" val="85026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575FDC38-6E5D-48F6-8903-A60508DF6879}"/>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EFACEF9-578C-483A-BE8A-4EE9631274C1}" type="datetimeFigureOut">
              <a:rPr lang="en-US" altLang="en-US"/>
              <a:pPr>
                <a:defRPr/>
              </a:pPr>
              <a:t>2/24/2019</a:t>
            </a:fld>
            <a:endParaRPr lang="en-US" altLang="en-US" dirty="0"/>
          </a:p>
        </p:txBody>
      </p:sp>
      <p:sp>
        <p:nvSpPr>
          <p:cNvPr id="5" name="Footer Placeholder 4">
            <a:extLst>
              <a:ext uri="{FF2B5EF4-FFF2-40B4-BE49-F238E27FC236}">
                <a16:creationId xmlns:a16="http://schemas.microsoft.com/office/drawing/2014/main" id="{6E4F3468-041B-4E54-A135-5BF636D5BA2F}"/>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B21CB20-24A1-4702-B1C3-5B8F83650009}"/>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99430EB-8F13-4B6A-A888-551363A772F7}" type="slidenum">
              <a:rPr lang="en-US" altLang="en-US"/>
              <a:pPr/>
              <a:t>‹#›</a:t>
            </a:fld>
            <a:endParaRPr lang="en-US" altLang="en-US"/>
          </a:p>
        </p:txBody>
      </p:sp>
    </p:spTree>
    <p:extLst>
      <p:ext uri="{BB962C8B-B14F-4D97-AF65-F5344CB8AC3E}">
        <p14:creationId xmlns:p14="http://schemas.microsoft.com/office/powerpoint/2010/main" val="2843313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95295B1B-10BB-4BEF-BFD8-65B9BA611E43}"/>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8B144D7-05DB-4422-99CB-EBA5C969A430}" type="datetimeFigureOut">
              <a:rPr lang="en-US" altLang="en-US"/>
              <a:pPr>
                <a:defRPr/>
              </a:pPr>
              <a:t>2/24/2019</a:t>
            </a:fld>
            <a:endParaRPr lang="en-US" altLang="en-US" dirty="0"/>
          </a:p>
        </p:txBody>
      </p:sp>
      <p:sp>
        <p:nvSpPr>
          <p:cNvPr id="5" name="Footer Placeholder 4">
            <a:extLst>
              <a:ext uri="{FF2B5EF4-FFF2-40B4-BE49-F238E27FC236}">
                <a16:creationId xmlns:a16="http://schemas.microsoft.com/office/drawing/2014/main" id="{A544DFA9-C75F-485B-B271-A35B6860C1F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D3144963-6CC8-44CB-99EC-8A5272B2258B}"/>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9E67208-BFE8-4100-8478-BAF9EE4149FD}" type="slidenum">
              <a:rPr lang="en-US" altLang="en-US"/>
              <a:pPr/>
              <a:t>‹#›</a:t>
            </a:fld>
            <a:endParaRPr lang="en-US" altLang="en-US"/>
          </a:p>
        </p:txBody>
      </p:sp>
    </p:spTree>
    <p:extLst>
      <p:ext uri="{BB962C8B-B14F-4D97-AF65-F5344CB8AC3E}">
        <p14:creationId xmlns:p14="http://schemas.microsoft.com/office/powerpoint/2010/main" val="359662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08419D-BA00-48B3-80B8-64482B4B40AA}"/>
              </a:ext>
            </a:extLst>
          </p:cNvPr>
          <p:cNvSpPr>
            <a:spLocks noGrp="1"/>
          </p:cNvSpPr>
          <p:nvPr>
            <p:ph type="title"/>
          </p:nvPr>
        </p:nvSpPr>
        <p:spPr>
          <a:xfrm>
            <a:off x="609600" y="609600"/>
            <a:ext cx="8001000" cy="1219200"/>
          </a:xfrm>
          <a:prstGeom prst="rect">
            <a:avLst/>
          </a:prstGeom>
        </p:spPr>
        <p:txBody>
          <a:bodyPr vert="horz" lIns="91440" tIns="45720" rIns="91440" bIns="45720" rtlCol="0" anchor="ctr">
            <a:noAutofit/>
          </a:bodyPr>
          <a:lstStyle/>
          <a:p>
            <a:endParaRPr lang="en-US" dirty="0"/>
          </a:p>
        </p:txBody>
      </p:sp>
      <p:sp>
        <p:nvSpPr>
          <p:cNvPr id="1027" name="Text Placeholder 2">
            <a:extLst>
              <a:ext uri="{FF2B5EF4-FFF2-40B4-BE49-F238E27FC236}">
                <a16:creationId xmlns:a16="http://schemas.microsoft.com/office/drawing/2014/main" id="{5A315FE9-D106-459E-B5B1-CC5CF3987BCB}"/>
              </a:ext>
            </a:extLst>
          </p:cNvPr>
          <p:cNvSpPr>
            <a:spLocks noGrp="1"/>
          </p:cNvSpPr>
          <p:nvPr>
            <p:ph type="body" idx="1"/>
          </p:nvPr>
        </p:nvSpPr>
        <p:spPr bwMode="auto">
          <a:xfrm>
            <a:off x="609600" y="2057400"/>
            <a:ext cx="80010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a:t>Click to edit Master text styles</a:t>
            </a:r>
          </a:p>
          <a:p>
            <a:pPr lvl="1"/>
            <a:r>
              <a:rPr lang="en-AU" altLang="en-US"/>
              <a:t>SecondClick to edit Master title style</a:t>
            </a:r>
            <a:endParaRPr lang="en-US" altLang="en-US"/>
          </a:p>
          <a:p>
            <a:pPr lvl="1"/>
            <a:r>
              <a:rPr lang="en-AU" altLang="en-US"/>
              <a:t> level</a:t>
            </a:r>
          </a:p>
          <a:p>
            <a:pPr lvl="2"/>
            <a:r>
              <a:rPr lang="en-AU" altLang="en-US"/>
              <a:t>Third level</a:t>
            </a:r>
          </a:p>
          <a:p>
            <a:pPr lvl="3"/>
            <a:r>
              <a:rPr lang="en-AU" altLang="en-US"/>
              <a:t>Fourth level</a:t>
            </a:r>
          </a:p>
          <a:p>
            <a:pPr lvl="4"/>
            <a:r>
              <a:rPr lang="en-AU" altLang="en-US"/>
              <a:t>Fifth level</a:t>
            </a:r>
            <a:endParaRPr lang="en-US" altLang="en-US"/>
          </a:p>
        </p:txBody>
      </p:sp>
    </p:spTree>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xStyles>
    <p:titleStyle>
      <a:lvl1pPr algn="ctr" defTabSz="457200" rtl="0" eaLnBrk="0" fontAlgn="base" hangingPunct="0">
        <a:spcBef>
          <a:spcPct val="0"/>
        </a:spcBef>
        <a:spcAft>
          <a:spcPct val="0"/>
        </a:spcAft>
        <a:defRPr sz="4000" kern="1200" cap="all">
          <a:solidFill>
            <a:schemeClr val="tx1"/>
          </a:solidFill>
          <a:latin typeface="Arial"/>
          <a:ea typeface="MS PGothic"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7D289E-F95C-4A4B-B5EF-00FE13A95902}"/>
              </a:ext>
            </a:extLst>
          </p:cNvPr>
          <p:cNvSpPr>
            <a:spLocks noGrp="1"/>
          </p:cNvSpPr>
          <p:nvPr>
            <p:ph type="ctrTitle"/>
          </p:nvPr>
        </p:nvSpPr>
        <p:spPr/>
        <p:txBody>
          <a:bodyPr/>
          <a:lstStyle/>
          <a:p>
            <a:r>
              <a:rPr lang="en-AU" dirty="0"/>
              <a:t>Lecture 4</a:t>
            </a:r>
            <a:endParaRPr lang="en-US" dirty="0"/>
          </a:p>
        </p:txBody>
      </p:sp>
    </p:spTree>
    <p:extLst>
      <p:ext uri="{BB962C8B-B14F-4D97-AF65-F5344CB8AC3E}">
        <p14:creationId xmlns:p14="http://schemas.microsoft.com/office/powerpoint/2010/main" val="3511068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94EAF-88F5-497D-B8A8-C8E57C1CCADE}"/>
              </a:ext>
            </a:extLst>
          </p:cNvPr>
          <p:cNvSpPr>
            <a:spLocks noGrp="1"/>
          </p:cNvSpPr>
          <p:nvPr>
            <p:ph type="title"/>
          </p:nvPr>
        </p:nvSpPr>
        <p:spPr>
          <a:xfrm>
            <a:off x="457200" y="687388"/>
            <a:ext cx="8229600" cy="884237"/>
          </a:xfrm>
        </p:spPr>
        <p:txBody>
          <a:bodyPr/>
          <a:lstStyle/>
          <a:p>
            <a:pPr>
              <a:defRPr/>
            </a:pPr>
            <a:r>
              <a:rPr lang="en-AU"/>
              <a:t>Forward Market</a:t>
            </a:r>
          </a:p>
        </p:txBody>
      </p:sp>
      <p:sp>
        <p:nvSpPr>
          <p:cNvPr id="3" name="Content Placeholder 2">
            <a:extLst>
              <a:ext uri="{FF2B5EF4-FFF2-40B4-BE49-F238E27FC236}">
                <a16:creationId xmlns:a16="http://schemas.microsoft.com/office/drawing/2014/main" id="{E26DF3E6-4C32-4450-A56D-6CC53BC2B85F}"/>
              </a:ext>
            </a:extLst>
          </p:cNvPr>
          <p:cNvSpPr>
            <a:spLocks noGrp="1"/>
          </p:cNvSpPr>
          <p:nvPr>
            <p:ph idx="1"/>
          </p:nvPr>
        </p:nvSpPr>
        <p:spPr>
          <a:xfrm>
            <a:off x="609600" y="2057400"/>
            <a:ext cx="8001000" cy="3819525"/>
          </a:xfrm>
        </p:spPr>
        <p:txBody>
          <a:bodyPr/>
          <a:lstStyle/>
          <a:p>
            <a:pPr marL="0" indent="0">
              <a:buFont typeface="Arial" panose="020B0604020202020204" pitchFamily="34" charset="0"/>
              <a:buNone/>
              <a:defRPr/>
            </a:pPr>
            <a:r>
              <a:rPr lang="en-AU" sz="2600" dirty="0"/>
              <a:t>A </a:t>
            </a:r>
            <a:r>
              <a:rPr lang="en-AU" sz="2600" b="1" dirty="0"/>
              <a:t>forward contract </a:t>
            </a:r>
            <a:r>
              <a:rPr lang="en-AU" sz="2600" dirty="0"/>
              <a:t>is an agreement between a corporation and a financial institution:</a:t>
            </a:r>
          </a:p>
          <a:p>
            <a:pPr marL="895350" lvl="1" indent="-495300">
              <a:buFont typeface="Wingdings" pitchFamily="2" charset="2"/>
              <a:buChar char="§"/>
              <a:defRPr/>
            </a:pPr>
            <a:r>
              <a:rPr lang="en-AU" sz="2400" dirty="0"/>
              <a:t>To exchange a specified amount of currency</a:t>
            </a:r>
          </a:p>
          <a:p>
            <a:pPr marL="895350" lvl="1" indent="-495300">
              <a:buFont typeface="Wingdings" pitchFamily="2" charset="2"/>
              <a:buChar char="§"/>
              <a:defRPr/>
            </a:pPr>
            <a:r>
              <a:rPr lang="en-AU" sz="2400" dirty="0"/>
              <a:t>At a specified exchange rate called the </a:t>
            </a:r>
            <a:r>
              <a:rPr lang="en-AU" sz="2400" b="1" dirty="0"/>
              <a:t>forward  rate</a:t>
            </a:r>
          </a:p>
          <a:p>
            <a:pPr marL="895350" lvl="1" indent="-495300">
              <a:buFont typeface="Wingdings" pitchFamily="2" charset="2"/>
              <a:buChar char="§"/>
              <a:defRPr/>
            </a:pPr>
            <a:r>
              <a:rPr lang="en-AU" sz="2400" dirty="0"/>
              <a:t>On a specified date in the future</a:t>
            </a:r>
          </a:p>
          <a:p>
            <a:pPr>
              <a:defRPr/>
            </a:pP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4C3349-3E0E-4CA6-B8AE-6A2403FD0EB2}"/>
              </a:ext>
            </a:extLst>
          </p:cNvPr>
          <p:cNvSpPr>
            <a:spLocks noGrp="1"/>
          </p:cNvSpPr>
          <p:nvPr>
            <p:ph idx="1"/>
          </p:nvPr>
        </p:nvSpPr>
        <p:spPr>
          <a:xfrm>
            <a:off x="609600" y="1795463"/>
            <a:ext cx="8001000" cy="4010025"/>
          </a:xfrm>
        </p:spPr>
        <p:txBody>
          <a:bodyPr>
            <a:normAutofit fontScale="92500"/>
          </a:bodyPr>
          <a:lstStyle/>
          <a:p>
            <a:pPr marL="0" indent="0">
              <a:lnSpc>
                <a:spcPct val="90000"/>
              </a:lnSpc>
              <a:buFont typeface="Arial" charset="0"/>
              <a:buNone/>
              <a:defRPr/>
            </a:pPr>
            <a:r>
              <a:rPr lang="en-AU" sz="2600" b="1" dirty="0">
                <a:solidFill>
                  <a:srgbClr val="0070C0"/>
                </a:solidFill>
              </a:rPr>
              <a:t>How MNCs Use Forward Contracts</a:t>
            </a:r>
          </a:p>
          <a:p>
            <a:pPr>
              <a:lnSpc>
                <a:spcPct val="90000"/>
              </a:lnSpc>
              <a:buFont typeface="Wingdings" panose="05000000000000000000" pitchFamily="2" charset="2"/>
              <a:buChar char="§"/>
              <a:defRPr/>
            </a:pPr>
            <a:r>
              <a:rPr lang="en-AU" sz="2400" dirty="0"/>
              <a:t>Hedge their imports by locking in the rate at which they can obtain the currency</a:t>
            </a:r>
          </a:p>
          <a:p>
            <a:pPr marL="0" indent="0">
              <a:lnSpc>
                <a:spcPct val="90000"/>
              </a:lnSpc>
              <a:buFont typeface="Arial" charset="0"/>
              <a:buNone/>
              <a:defRPr/>
            </a:pPr>
            <a:r>
              <a:rPr lang="en-AU" sz="2600" b="1" dirty="0">
                <a:solidFill>
                  <a:srgbClr val="0070C0"/>
                </a:solidFill>
              </a:rPr>
              <a:t>Bank Quotations on Forward Rates</a:t>
            </a:r>
          </a:p>
          <a:p>
            <a:pPr>
              <a:lnSpc>
                <a:spcPct val="90000"/>
              </a:lnSpc>
              <a:buFont typeface="Wingdings" panose="05000000000000000000" pitchFamily="2" charset="2"/>
              <a:buChar char="§"/>
              <a:defRPr/>
            </a:pPr>
            <a:r>
              <a:rPr lang="en-AU" sz="2400" dirty="0">
                <a:solidFill>
                  <a:schemeClr val="tx2">
                    <a:lumMod val="60000"/>
                    <a:lumOff val="40000"/>
                  </a:schemeClr>
                </a:solidFill>
              </a:rPr>
              <a:t>Bid/Ask Spread</a:t>
            </a:r>
            <a:r>
              <a:rPr lang="en-AU" sz="2400" dirty="0"/>
              <a:t> is wider for less liquid currencies</a:t>
            </a:r>
          </a:p>
          <a:p>
            <a:pPr>
              <a:lnSpc>
                <a:spcPct val="90000"/>
              </a:lnSpc>
              <a:buFont typeface="Wingdings" panose="05000000000000000000" pitchFamily="2" charset="2"/>
              <a:buChar char="§"/>
              <a:defRPr/>
            </a:pPr>
            <a:r>
              <a:rPr lang="en-AU" sz="2400" dirty="0"/>
              <a:t>May negotiate an offsetting trade if an MNC enters into a forward sale and a forward purchase with the same bank </a:t>
            </a:r>
          </a:p>
          <a:p>
            <a:pPr>
              <a:lnSpc>
                <a:spcPct val="90000"/>
              </a:lnSpc>
              <a:buFont typeface="Wingdings" panose="05000000000000000000" pitchFamily="2" charset="2"/>
              <a:buChar char="§"/>
              <a:defRPr/>
            </a:pPr>
            <a:r>
              <a:rPr lang="en-AU" sz="2400" dirty="0"/>
              <a:t>Non-deliverable forward contracts (NDF) can be used for emerging market currencies where no currency delivery takes place at settlement, instead one party makes a payment to the other party</a:t>
            </a:r>
          </a:p>
          <a:p>
            <a:pPr>
              <a:defRPr/>
            </a:pPr>
            <a:endParaRPr lang="en-AU" sz="2000" dirty="0"/>
          </a:p>
        </p:txBody>
      </p:sp>
      <p:sp>
        <p:nvSpPr>
          <p:cNvPr id="4" name="Title 1">
            <a:extLst>
              <a:ext uri="{FF2B5EF4-FFF2-40B4-BE49-F238E27FC236}">
                <a16:creationId xmlns:a16="http://schemas.microsoft.com/office/drawing/2014/main" id="{8F8619BA-78F9-4BCE-BB0F-0FA480A87781}"/>
              </a:ext>
            </a:extLst>
          </p:cNvPr>
          <p:cNvSpPr>
            <a:spLocks noGrp="1"/>
          </p:cNvSpPr>
          <p:nvPr>
            <p:ph type="title"/>
          </p:nvPr>
        </p:nvSpPr>
        <p:spPr>
          <a:xfrm>
            <a:off x="457200" y="687388"/>
            <a:ext cx="8229600" cy="884237"/>
          </a:xfrm>
        </p:spPr>
        <p:txBody>
          <a:bodyPr/>
          <a:lstStyle/>
          <a:p>
            <a:pPr>
              <a:defRPr/>
            </a:pPr>
            <a:r>
              <a:rPr lang="en-AU"/>
              <a:t>Forward Market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1EB8A-E0D2-4404-A132-559689E828E6}"/>
              </a:ext>
            </a:extLst>
          </p:cNvPr>
          <p:cNvSpPr>
            <a:spLocks noGrp="1"/>
          </p:cNvSpPr>
          <p:nvPr>
            <p:ph idx="1"/>
          </p:nvPr>
        </p:nvSpPr>
        <p:spPr>
          <a:xfrm>
            <a:off x="601663" y="1541463"/>
            <a:ext cx="8001000" cy="4297362"/>
          </a:xfrm>
        </p:spPr>
        <p:txBody>
          <a:bodyPr/>
          <a:lstStyle/>
          <a:p>
            <a:pPr marL="0" indent="0">
              <a:buFont typeface="Arial" charset="0"/>
              <a:buNone/>
              <a:defRPr/>
            </a:pPr>
            <a:r>
              <a:rPr lang="en-AU" sz="2600" b="1" dirty="0">
                <a:solidFill>
                  <a:srgbClr val="0070C0"/>
                </a:solidFill>
              </a:rPr>
              <a:t>Premium or Discount on the Forward Rate</a:t>
            </a:r>
            <a:br>
              <a:rPr lang="en-AU" sz="2600" b="1" dirty="0">
                <a:solidFill>
                  <a:srgbClr val="0070C0"/>
                </a:solidFill>
              </a:rPr>
            </a:br>
            <a:r>
              <a:rPr lang="en-AU" sz="2400" i="1" dirty="0"/>
              <a:t>F = S(1 + p)</a:t>
            </a:r>
          </a:p>
          <a:p>
            <a:pPr marL="495300" indent="-495300">
              <a:buFont typeface="Wingdings" pitchFamily="2" charset="2"/>
              <a:buNone/>
              <a:defRPr/>
            </a:pPr>
            <a:r>
              <a:rPr lang="en-AU" sz="2400" dirty="0"/>
              <a:t>	where:</a:t>
            </a:r>
          </a:p>
          <a:p>
            <a:pPr marL="869950" lvl="1" indent="-412750">
              <a:buFont typeface="Wingdings" pitchFamily="2" charset="2"/>
              <a:buNone/>
              <a:defRPr/>
            </a:pPr>
            <a:r>
              <a:rPr lang="en-AU" sz="2000" dirty="0"/>
              <a:t>	F is the forward rate</a:t>
            </a:r>
          </a:p>
          <a:p>
            <a:pPr marL="869950" lvl="1" indent="-412750">
              <a:buFont typeface="Wingdings" pitchFamily="2" charset="2"/>
              <a:buNone/>
              <a:defRPr/>
            </a:pPr>
            <a:r>
              <a:rPr lang="en-AU" sz="2000" dirty="0"/>
              <a:t>	S is the spot rate</a:t>
            </a:r>
          </a:p>
          <a:p>
            <a:pPr marL="869950" lvl="1" indent="-412750">
              <a:buFont typeface="Wingdings" pitchFamily="2" charset="2"/>
              <a:buNone/>
              <a:defRPr/>
            </a:pPr>
            <a:r>
              <a:rPr lang="en-AU" sz="2000" dirty="0"/>
              <a:t>	p is the forward premium, or the percentage by which the forward rate exceeds the spot rate.</a:t>
            </a:r>
          </a:p>
          <a:p>
            <a:pPr lvl="1">
              <a:buFont typeface="Wingdings" panose="05000000000000000000" pitchFamily="2" charset="2"/>
              <a:buChar char="§"/>
              <a:defRPr/>
            </a:pPr>
            <a:endParaRPr lang="en-AU" sz="1400" b="1" dirty="0">
              <a:solidFill>
                <a:srgbClr val="336699"/>
              </a:solidFill>
              <a:latin typeface="Times New Roman" pitchFamily="18" charset="0"/>
            </a:endParaRPr>
          </a:p>
          <a:p>
            <a:pPr marL="342900" lvl="1" indent="-342900">
              <a:buFont typeface="Wingdings" panose="05000000000000000000" pitchFamily="2" charset="2"/>
              <a:buChar char="§"/>
              <a:defRPr/>
            </a:pPr>
            <a:r>
              <a:rPr lang="en-AU" sz="2400" dirty="0">
                <a:solidFill>
                  <a:schemeClr val="tx2">
                    <a:lumMod val="60000"/>
                    <a:lumOff val="40000"/>
                  </a:schemeClr>
                </a:solidFill>
              </a:rPr>
              <a:t>Arbitrage: </a:t>
            </a:r>
            <a:r>
              <a:rPr lang="en-AU" sz="2400" dirty="0"/>
              <a:t>If the forward rate was the same as the spot rate, arbitrage would be possible</a:t>
            </a:r>
          </a:p>
          <a:p>
            <a:pPr>
              <a:defRPr/>
            </a:pPr>
            <a:endParaRPr lang="en-AU" sz="2800" dirty="0"/>
          </a:p>
        </p:txBody>
      </p:sp>
      <p:sp>
        <p:nvSpPr>
          <p:cNvPr id="4" name="Title 1">
            <a:extLst>
              <a:ext uri="{FF2B5EF4-FFF2-40B4-BE49-F238E27FC236}">
                <a16:creationId xmlns:a16="http://schemas.microsoft.com/office/drawing/2014/main" id="{9EBC8FE5-6798-482C-B3B3-3D8BB6D1B3A6}"/>
              </a:ext>
            </a:extLst>
          </p:cNvPr>
          <p:cNvSpPr>
            <a:spLocks noGrp="1"/>
          </p:cNvSpPr>
          <p:nvPr>
            <p:ph type="title"/>
          </p:nvPr>
        </p:nvSpPr>
        <p:spPr>
          <a:xfrm>
            <a:off x="457200" y="687388"/>
            <a:ext cx="8229600" cy="884237"/>
          </a:xfrm>
        </p:spPr>
        <p:txBody>
          <a:bodyPr/>
          <a:lstStyle/>
          <a:p>
            <a:pPr>
              <a:defRPr/>
            </a:pPr>
            <a:r>
              <a:rPr lang="en-AU"/>
              <a:t>Forward Market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3A99-879E-4617-9B9A-4A20C60E1485}"/>
              </a:ext>
            </a:extLst>
          </p:cNvPr>
          <p:cNvSpPr>
            <a:spLocks noGrp="1"/>
          </p:cNvSpPr>
          <p:nvPr>
            <p:ph type="title"/>
          </p:nvPr>
        </p:nvSpPr>
        <p:spPr>
          <a:xfrm>
            <a:off x="457200" y="687388"/>
            <a:ext cx="8229600" cy="884237"/>
          </a:xfrm>
        </p:spPr>
        <p:txBody>
          <a:bodyPr/>
          <a:lstStyle/>
          <a:p>
            <a:pPr>
              <a:defRPr/>
            </a:pPr>
            <a:r>
              <a:rPr lang="en-AU" sz="2400" dirty="0"/>
              <a:t>Computation of Forward Rate Premiums or Discounts</a:t>
            </a:r>
          </a:p>
        </p:txBody>
      </p:sp>
      <p:pic>
        <p:nvPicPr>
          <p:cNvPr id="12291" name="Content Placeholder 4">
            <a:extLst>
              <a:ext uri="{FF2B5EF4-FFF2-40B4-BE49-F238E27FC236}">
                <a16:creationId xmlns:a16="http://schemas.microsoft.com/office/drawing/2014/main" id="{87C68694-86B2-4BC5-A7B6-54EA6E75ACC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2849563"/>
            <a:ext cx="8001000" cy="2713037"/>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Content Placeholder 2">
            <a:extLst>
              <a:ext uri="{FF2B5EF4-FFF2-40B4-BE49-F238E27FC236}">
                <a16:creationId xmlns:a16="http://schemas.microsoft.com/office/drawing/2014/main" id="{8647F2DD-0776-4C59-BF55-16C8FC6E801E}"/>
              </a:ext>
            </a:extLst>
          </p:cNvPr>
          <p:cNvSpPr>
            <a:spLocks noGrp="1"/>
          </p:cNvSpPr>
          <p:nvPr>
            <p:ph idx="1"/>
          </p:nvPr>
        </p:nvSpPr>
        <p:spPr>
          <a:xfrm>
            <a:off x="609600" y="1652588"/>
            <a:ext cx="8001000" cy="4079875"/>
          </a:xfrm>
        </p:spPr>
        <p:txBody>
          <a:bodyPr>
            <a:normAutofit fontScale="92500" lnSpcReduction="20000"/>
          </a:bodyPr>
          <a:lstStyle/>
          <a:p>
            <a:pPr algn="just">
              <a:lnSpc>
                <a:spcPct val="90000"/>
              </a:lnSpc>
              <a:buClr>
                <a:srgbClr val="0D0D0D"/>
              </a:buClr>
              <a:buFont typeface="Wingdings" panose="05000000000000000000" pitchFamily="2" charset="2"/>
              <a:buChar char="§"/>
              <a:defRPr/>
            </a:pPr>
            <a:r>
              <a:rPr lang="en-AU" altLang="en-US" sz="2600" dirty="0">
                <a:solidFill>
                  <a:schemeClr val="tx2">
                    <a:lumMod val="60000"/>
                    <a:lumOff val="40000"/>
                  </a:schemeClr>
                </a:solidFill>
              </a:rPr>
              <a:t>Movements in the Forward Rate over Time</a:t>
            </a:r>
          </a:p>
          <a:p>
            <a:pPr lvl="1" algn="just">
              <a:lnSpc>
                <a:spcPct val="90000"/>
              </a:lnSpc>
              <a:buClr>
                <a:srgbClr val="0D0D0D"/>
              </a:buClr>
              <a:buFont typeface="Wingdings" panose="05000000000000000000" pitchFamily="2" charset="2"/>
              <a:buChar char="§"/>
              <a:defRPr/>
            </a:pPr>
            <a:r>
              <a:rPr lang="en-AU" altLang="en-US" sz="2200" dirty="0"/>
              <a:t>The forward premium is influenced by the interest rate differential between the two countries and can change over time</a:t>
            </a:r>
          </a:p>
          <a:p>
            <a:pPr algn="just">
              <a:lnSpc>
                <a:spcPct val="90000"/>
              </a:lnSpc>
              <a:buClr>
                <a:srgbClr val="0D0D0D"/>
              </a:buClr>
              <a:buFont typeface="Wingdings" panose="05000000000000000000" pitchFamily="2" charset="2"/>
              <a:buChar char="§"/>
              <a:defRPr/>
            </a:pPr>
            <a:r>
              <a:rPr lang="en-AU" altLang="en-US" sz="2600" dirty="0">
                <a:solidFill>
                  <a:schemeClr val="tx2">
                    <a:lumMod val="60000"/>
                    <a:lumOff val="40000"/>
                  </a:schemeClr>
                </a:solidFill>
              </a:rPr>
              <a:t>Offsetting a Forward Contract </a:t>
            </a:r>
          </a:p>
          <a:p>
            <a:pPr lvl="1" algn="just">
              <a:lnSpc>
                <a:spcPct val="90000"/>
              </a:lnSpc>
              <a:buClr>
                <a:srgbClr val="0D0D0D"/>
              </a:buClr>
              <a:buFont typeface="Wingdings" panose="05000000000000000000" pitchFamily="2" charset="2"/>
              <a:buChar char="§"/>
              <a:defRPr/>
            </a:pPr>
            <a:r>
              <a:rPr lang="en-AU" altLang="en-US" sz="2200" dirty="0"/>
              <a:t>An MNC can offset a forward contract by negotiating with the original counterparty bank</a:t>
            </a:r>
          </a:p>
          <a:p>
            <a:pPr algn="just">
              <a:lnSpc>
                <a:spcPct val="90000"/>
              </a:lnSpc>
              <a:buClr>
                <a:srgbClr val="0D0D0D"/>
              </a:buClr>
              <a:buFont typeface="Wingdings" panose="05000000000000000000" pitchFamily="2" charset="2"/>
              <a:buChar char="§"/>
              <a:defRPr/>
            </a:pPr>
            <a:r>
              <a:rPr lang="en-AU" altLang="en-US" sz="2600" dirty="0">
                <a:solidFill>
                  <a:schemeClr val="tx2">
                    <a:lumMod val="60000"/>
                    <a:lumOff val="40000"/>
                  </a:schemeClr>
                </a:solidFill>
              </a:rPr>
              <a:t>Using Forward Contracts for Swap Transactions </a:t>
            </a:r>
          </a:p>
          <a:p>
            <a:pPr lvl="1" algn="just">
              <a:lnSpc>
                <a:spcPct val="90000"/>
              </a:lnSpc>
              <a:buClr>
                <a:srgbClr val="0D0D0D"/>
              </a:buClr>
              <a:buFont typeface="Wingdings" panose="05000000000000000000" pitchFamily="2" charset="2"/>
              <a:buChar char="§"/>
              <a:defRPr/>
            </a:pPr>
            <a:r>
              <a:rPr lang="en-AU" altLang="en-US" sz="2200" dirty="0"/>
              <a:t>Involves a spot transaction along with a corresponding forward contract that will ultimately reverse the spot transaction</a:t>
            </a:r>
          </a:p>
          <a:p>
            <a:pPr algn="just">
              <a:lnSpc>
                <a:spcPct val="90000"/>
              </a:lnSpc>
              <a:buClr>
                <a:srgbClr val="0D0D0D"/>
              </a:buClr>
              <a:buFont typeface="Wingdings" panose="05000000000000000000" pitchFamily="2" charset="2"/>
              <a:buChar char="§"/>
              <a:defRPr/>
            </a:pPr>
            <a:r>
              <a:rPr lang="en-AU" altLang="en-US" sz="2600" dirty="0">
                <a:solidFill>
                  <a:schemeClr val="tx2">
                    <a:lumMod val="60000"/>
                    <a:lumOff val="40000"/>
                  </a:schemeClr>
                </a:solidFill>
              </a:rPr>
              <a:t>Non-deliverable forward contracts (NDF) </a:t>
            </a:r>
          </a:p>
          <a:p>
            <a:pPr lvl="1" algn="just">
              <a:lnSpc>
                <a:spcPct val="90000"/>
              </a:lnSpc>
              <a:buClr>
                <a:srgbClr val="0D0D0D"/>
              </a:buClr>
              <a:buFont typeface="Wingdings" panose="05000000000000000000" pitchFamily="2" charset="2"/>
              <a:buChar char="§"/>
              <a:defRPr/>
            </a:pPr>
            <a:r>
              <a:rPr lang="en-AU" altLang="en-US" sz="2200" dirty="0"/>
              <a:t>Can be used for emerging market currencies where no currency delivery takes place at settlement; instead one party makes a payment to the other party</a:t>
            </a:r>
          </a:p>
          <a:p>
            <a:pPr algn="just">
              <a:buFont typeface="Arial" charset="0"/>
              <a:buChar char="•"/>
              <a:defRPr/>
            </a:pPr>
            <a:endParaRPr lang="en-AU" altLang="en-US" sz="2000" dirty="0">
              <a:latin typeface="Arial" charset="0"/>
              <a:cs typeface="Arial" charset="0"/>
            </a:endParaRPr>
          </a:p>
        </p:txBody>
      </p:sp>
      <p:sp>
        <p:nvSpPr>
          <p:cNvPr id="4" name="Title 1">
            <a:extLst>
              <a:ext uri="{FF2B5EF4-FFF2-40B4-BE49-F238E27FC236}">
                <a16:creationId xmlns:a16="http://schemas.microsoft.com/office/drawing/2014/main" id="{82CBFD86-2AE7-4F7B-B409-3305910F3C6E}"/>
              </a:ext>
            </a:extLst>
          </p:cNvPr>
          <p:cNvSpPr>
            <a:spLocks noGrp="1"/>
          </p:cNvSpPr>
          <p:nvPr>
            <p:ph type="title"/>
          </p:nvPr>
        </p:nvSpPr>
        <p:spPr>
          <a:xfrm>
            <a:off x="457200" y="687388"/>
            <a:ext cx="8229600" cy="884237"/>
          </a:xfrm>
        </p:spPr>
        <p:txBody>
          <a:bodyPr/>
          <a:lstStyle/>
          <a:p>
            <a:pPr>
              <a:defRPr/>
            </a:pPr>
            <a:r>
              <a:rPr lang="en-AU"/>
              <a:t>Forward Market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4AA59-35F5-4571-A37E-88E54D1BFD7C}"/>
              </a:ext>
            </a:extLst>
          </p:cNvPr>
          <p:cNvSpPr>
            <a:spLocks noGrp="1"/>
          </p:cNvSpPr>
          <p:nvPr>
            <p:ph type="title"/>
          </p:nvPr>
        </p:nvSpPr>
        <p:spPr>
          <a:xfrm>
            <a:off x="457200" y="687388"/>
            <a:ext cx="8229600" cy="884237"/>
          </a:xfrm>
        </p:spPr>
        <p:txBody>
          <a:bodyPr/>
          <a:lstStyle/>
          <a:p>
            <a:pPr>
              <a:defRPr/>
            </a:pPr>
            <a:r>
              <a:rPr lang="en-AU"/>
              <a:t>Currency Futures Market</a:t>
            </a:r>
          </a:p>
        </p:txBody>
      </p:sp>
      <p:sp>
        <p:nvSpPr>
          <p:cNvPr id="3" name="Content Placeholder 2">
            <a:extLst>
              <a:ext uri="{FF2B5EF4-FFF2-40B4-BE49-F238E27FC236}">
                <a16:creationId xmlns:a16="http://schemas.microsoft.com/office/drawing/2014/main" id="{FBDF5BE7-1882-472B-9E4D-015B2EE673D6}"/>
              </a:ext>
            </a:extLst>
          </p:cNvPr>
          <p:cNvSpPr>
            <a:spLocks noGrp="1"/>
          </p:cNvSpPr>
          <p:nvPr>
            <p:ph idx="1"/>
          </p:nvPr>
        </p:nvSpPr>
        <p:spPr>
          <a:xfrm>
            <a:off x="609600" y="1773238"/>
            <a:ext cx="8001000" cy="4297362"/>
          </a:xfrm>
        </p:spPr>
        <p:txBody>
          <a:bodyPr/>
          <a:lstStyle/>
          <a:p>
            <a:pPr marL="0" indent="0" algn="just">
              <a:lnSpc>
                <a:spcPct val="90000"/>
              </a:lnSpc>
              <a:spcBef>
                <a:spcPts val="0"/>
              </a:spcBef>
              <a:spcAft>
                <a:spcPts val="1200"/>
              </a:spcAft>
              <a:buFont typeface="Arial" panose="020B0604020202020204" pitchFamily="34" charset="0"/>
              <a:buNone/>
              <a:defRPr/>
            </a:pPr>
            <a:r>
              <a:rPr lang="en-AU" sz="2400" dirty="0"/>
              <a:t>Similar to forward contracts in terms of obligation to purchase or sell currency on a specific settlement date in the future</a:t>
            </a:r>
          </a:p>
          <a:p>
            <a:pPr marL="0" indent="0" algn="just">
              <a:lnSpc>
                <a:spcPct val="90000"/>
              </a:lnSpc>
              <a:buFont typeface="Arial" panose="020B0604020202020204" pitchFamily="34" charset="0"/>
              <a:buNone/>
              <a:defRPr/>
            </a:pPr>
            <a:r>
              <a:rPr lang="en-AU" sz="2400" dirty="0">
                <a:solidFill>
                  <a:schemeClr val="tx2">
                    <a:lumMod val="60000"/>
                    <a:lumOff val="40000"/>
                  </a:schemeClr>
                </a:solidFill>
              </a:rPr>
              <a:t>Contract Specifications:</a:t>
            </a:r>
            <a:r>
              <a:rPr lang="en-AU" sz="2400" dirty="0"/>
              <a:t> Differ from forward contracts because futures have standard contract specifications:</a:t>
            </a:r>
          </a:p>
          <a:p>
            <a:pPr lvl="1" algn="just">
              <a:lnSpc>
                <a:spcPct val="90000"/>
              </a:lnSpc>
              <a:buFont typeface="Wingdings" panose="05000000000000000000" pitchFamily="2" charset="2"/>
              <a:buChar char="§"/>
              <a:defRPr/>
            </a:pPr>
            <a:r>
              <a:rPr lang="en-AU" sz="2000" dirty="0"/>
              <a:t>Standardised number of units per contract</a:t>
            </a:r>
          </a:p>
          <a:p>
            <a:pPr lvl="1" algn="just">
              <a:lnSpc>
                <a:spcPct val="90000"/>
              </a:lnSpc>
              <a:buFont typeface="Wingdings" panose="05000000000000000000" pitchFamily="2" charset="2"/>
              <a:buChar char="§"/>
              <a:defRPr/>
            </a:pPr>
            <a:r>
              <a:rPr lang="en-AU" sz="2000" dirty="0"/>
              <a:t>Offer greater liquidity than forward contracts</a:t>
            </a:r>
          </a:p>
          <a:p>
            <a:pPr lvl="1" algn="just">
              <a:lnSpc>
                <a:spcPct val="90000"/>
              </a:lnSpc>
              <a:buFont typeface="Wingdings" panose="05000000000000000000" pitchFamily="2" charset="2"/>
              <a:buChar char="§"/>
              <a:defRPr/>
            </a:pPr>
            <a:r>
              <a:rPr lang="en-AU" sz="2000" dirty="0"/>
              <a:t>Typically based on US dollar, but may be offered on cross-rates</a:t>
            </a:r>
          </a:p>
          <a:p>
            <a:pPr lvl="1" algn="just">
              <a:lnSpc>
                <a:spcPct val="90000"/>
              </a:lnSpc>
              <a:buFont typeface="Wingdings" panose="05000000000000000000" pitchFamily="2" charset="2"/>
              <a:buChar char="§"/>
              <a:defRPr/>
            </a:pPr>
            <a:r>
              <a:rPr lang="en-AU" sz="2000" dirty="0"/>
              <a:t>Commonly traded on the Chicago Mercantile Exchange (CME)</a:t>
            </a:r>
          </a:p>
          <a:p>
            <a:pPr algn="just">
              <a:defRPr/>
            </a:pPr>
            <a:endParaRPr lang="en-AU"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BD40A-A048-4C4C-BFD2-5D17C506670C}"/>
              </a:ext>
            </a:extLst>
          </p:cNvPr>
          <p:cNvSpPr>
            <a:spLocks noGrp="1"/>
          </p:cNvSpPr>
          <p:nvPr>
            <p:ph type="title"/>
          </p:nvPr>
        </p:nvSpPr>
        <p:spPr>
          <a:xfrm>
            <a:off x="457200" y="687388"/>
            <a:ext cx="8229600" cy="884237"/>
          </a:xfrm>
        </p:spPr>
        <p:txBody>
          <a:bodyPr/>
          <a:lstStyle/>
          <a:p>
            <a:pPr>
              <a:defRPr/>
            </a:pPr>
            <a:r>
              <a:rPr lang="en-AU" sz="2400" dirty="0"/>
              <a:t>Currency Futures Contracts Traded on the Chicago Mercantile Exchange</a:t>
            </a:r>
          </a:p>
        </p:txBody>
      </p:sp>
      <p:pic>
        <p:nvPicPr>
          <p:cNvPr id="15363" name="Content Placeholder 4">
            <a:extLst>
              <a:ext uri="{FF2B5EF4-FFF2-40B4-BE49-F238E27FC236}">
                <a16:creationId xmlns:a16="http://schemas.microsoft.com/office/drawing/2014/main" id="{279D34AB-6322-40DA-A69B-A4713CEFFB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438275" y="1700213"/>
            <a:ext cx="6343650" cy="4297362"/>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13C4-B929-4785-98CE-78AB84779DF4}"/>
              </a:ext>
            </a:extLst>
          </p:cNvPr>
          <p:cNvSpPr>
            <a:spLocks noGrp="1"/>
          </p:cNvSpPr>
          <p:nvPr>
            <p:ph type="title"/>
          </p:nvPr>
        </p:nvSpPr>
        <p:spPr>
          <a:xfrm>
            <a:off x="457200" y="687388"/>
            <a:ext cx="8229600" cy="884237"/>
          </a:xfrm>
        </p:spPr>
        <p:txBody>
          <a:bodyPr/>
          <a:lstStyle/>
          <a:p>
            <a:pPr>
              <a:defRPr/>
            </a:pPr>
            <a:r>
              <a:rPr lang="en-AU" sz="2400" dirty="0"/>
              <a:t>Currency Futures Contracts Traded on the Chicago Mercantile Exchange</a:t>
            </a:r>
          </a:p>
        </p:txBody>
      </p:sp>
      <p:pic>
        <p:nvPicPr>
          <p:cNvPr id="16387" name="Content Placeholder 3">
            <a:extLst>
              <a:ext uri="{FF2B5EF4-FFF2-40B4-BE49-F238E27FC236}">
                <a16:creationId xmlns:a16="http://schemas.microsoft.com/office/drawing/2014/main" id="{A4CBB31E-6FC2-432A-8CEA-0658DFCED58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2222500"/>
            <a:ext cx="8001000" cy="396716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71719A-BFE5-49E8-AE28-FB671BF0346F}"/>
              </a:ext>
            </a:extLst>
          </p:cNvPr>
          <p:cNvSpPr>
            <a:spLocks noGrp="1"/>
          </p:cNvSpPr>
          <p:nvPr>
            <p:ph idx="1"/>
          </p:nvPr>
        </p:nvSpPr>
        <p:spPr>
          <a:xfrm>
            <a:off x="609600" y="1628775"/>
            <a:ext cx="8001000" cy="4297363"/>
          </a:xfrm>
        </p:spPr>
        <p:txBody>
          <a:bodyPr>
            <a:normAutofit lnSpcReduction="10000"/>
          </a:bodyPr>
          <a:lstStyle/>
          <a:p>
            <a:pPr marL="0" indent="0" algn="just">
              <a:buFont typeface="Arial" charset="0"/>
              <a:buNone/>
              <a:defRPr/>
            </a:pPr>
            <a:r>
              <a:rPr lang="en-AU" sz="2600" b="1" dirty="0">
                <a:solidFill>
                  <a:srgbClr val="0070C0"/>
                </a:solidFill>
              </a:rPr>
              <a:t>Trading Currency Futures</a:t>
            </a:r>
          </a:p>
          <a:p>
            <a:pPr algn="just">
              <a:buFont typeface="Wingdings" panose="05000000000000000000" pitchFamily="2" charset="2"/>
              <a:buChar char="§"/>
              <a:defRPr/>
            </a:pPr>
            <a:r>
              <a:rPr lang="en-AU" sz="2400" dirty="0"/>
              <a:t>Firms or individuals can execute orders for currency futures contracts by calling brokerage firms</a:t>
            </a:r>
          </a:p>
          <a:p>
            <a:pPr algn="just">
              <a:buFont typeface="Wingdings" panose="05000000000000000000" pitchFamily="2" charset="2"/>
              <a:buChar char="§"/>
              <a:defRPr/>
            </a:pPr>
            <a:r>
              <a:rPr lang="en-AU" sz="2400" dirty="0">
                <a:solidFill>
                  <a:schemeClr val="tx2">
                    <a:lumMod val="60000"/>
                    <a:lumOff val="40000"/>
                  </a:schemeClr>
                </a:solidFill>
              </a:rPr>
              <a:t>Trading platforms for currency futures:</a:t>
            </a:r>
            <a:r>
              <a:rPr lang="en-AU" sz="2400" dirty="0"/>
              <a:t> Electronic trading platforms facilitate the trading of currency futures. These platforms serve as a broker, as they execute the trades desired</a:t>
            </a:r>
          </a:p>
          <a:p>
            <a:pPr algn="just">
              <a:buFont typeface="Wingdings" panose="05000000000000000000" pitchFamily="2" charset="2"/>
              <a:buChar char="§"/>
              <a:defRPr/>
            </a:pPr>
            <a:r>
              <a:rPr lang="en-AU" sz="2400" dirty="0"/>
              <a:t>Currency futures contracts are similar to forward contracts in that they allow a customer to lock in the exchange rate at which a specific currency is purchased or sold for a specific date in the future</a:t>
            </a:r>
          </a:p>
          <a:p>
            <a:pPr algn="just">
              <a:defRPr/>
            </a:pPr>
            <a:endParaRPr lang="en-AU" sz="2400" dirty="0"/>
          </a:p>
        </p:txBody>
      </p:sp>
      <p:sp>
        <p:nvSpPr>
          <p:cNvPr id="4" name="Title 1">
            <a:extLst>
              <a:ext uri="{FF2B5EF4-FFF2-40B4-BE49-F238E27FC236}">
                <a16:creationId xmlns:a16="http://schemas.microsoft.com/office/drawing/2014/main" id="{4FAD0079-A380-4FAF-AD33-BB71D40C6E4A}"/>
              </a:ext>
            </a:extLst>
          </p:cNvPr>
          <p:cNvSpPr>
            <a:spLocks noGrp="1"/>
          </p:cNvSpPr>
          <p:nvPr>
            <p:ph type="title"/>
          </p:nvPr>
        </p:nvSpPr>
        <p:spPr>
          <a:xfrm>
            <a:off x="457200" y="687388"/>
            <a:ext cx="8229600" cy="884237"/>
          </a:xfrm>
        </p:spPr>
        <p:txBody>
          <a:bodyPr/>
          <a:lstStyle/>
          <a:p>
            <a:pPr>
              <a:defRPr/>
            </a:pPr>
            <a:r>
              <a:rPr lang="en-AU"/>
              <a:t>Currency Futures Market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04C5F-9726-4143-B1E7-E097CC5B55DF}"/>
              </a:ext>
            </a:extLst>
          </p:cNvPr>
          <p:cNvSpPr>
            <a:spLocks noGrp="1"/>
          </p:cNvSpPr>
          <p:nvPr>
            <p:ph idx="1"/>
          </p:nvPr>
        </p:nvSpPr>
        <p:spPr>
          <a:xfrm>
            <a:off x="609600" y="1557338"/>
            <a:ext cx="8001000" cy="4297362"/>
          </a:xfrm>
        </p:spPr>
        <p:txBody>
          <a:bodyPr/>
          <a:lstStyle/>
          <a:p>
            <a:pPr marL="0" indent="0" algn="just">
              <a:buFont typeface="Arial" charset="0"/>
              <a:buNone/>
              <a:defRPr/>
            </a:pPr>
            <a:r>
              <a:rPr lang="en-AU" sz="2600" b="1" dirty="0">
                <a:solidFill>
                  <a:srgbClr val="0070C0"/>
                </a:solidFill>
              </a:rPr>
              <a:t>Comparing Futures to Forward Contracts</a:t>
            </a:r>
          </a:p>
          <a:p>
            <a:pPr algn="just">
              <a:buFont typeface="Wingdings" panose="05000000000000000000" pitchFamily="2" charset="2"/>
              <a:buChar char="§"/>
              <a:defRPr/>
            </a:pPr>
            <a:r>
              <a:rPr lang="en-AU" sz="2000" dirty="0"/>
              <a:t>Currency futures contracts are similar to forward contracts in that they allow a customer to lock in the exchange rate at which a specific currency is purchased or sold for a specific date in the future</a:t>
            </a:r>
            <a:endParaRPr lang="en-AU" sz="2400" dirty="0"/>
          </a:p>
          <a:p>
            <a:pPr algn="just">
              <a:buFont typeface="Wingdings" panose="05000000000000000000" pitchFamily="2" charset="2"/>
              <a:buChar char="§"/>
              <a:defRPr/>
            </a:pPr>
            <a:r>
              <a:rPr lang="en-AU" sz="2400" dirty="0">
                <a:solidFill>
                  <a:schemeClr val="tx2">
                    <a:lumMod val="60000"/>
                    <a:lumOff val="40000"/>
                  </a:schemeClr>
                </a:solidFill>
              </a:rPr>
              <a:t>Pricing Currency Futures: </a:t>
            </a:r>
            <a:r>
              <a:rPr lang="en-AU" sz="2000" dirty="0"/>
              <a:t>The price of currency futures will be similar to the forward rate </a:t>
            </a:r>
          </a:p>
          <a:p>
            <a:pPr marL="0" indent="0" algn="just">
              <a:buFont typeface="Arial" charset="0"/>
              <a:buNone/>
              <a:defRPr/>
            </a:pPr>
            <a:r>
              <a:rPr lang="en-AU" sz="2600" b="1" dirty="0">
                <a:solidFill>
                  <a:srgbClr val="0070C0"/>
                </a:solidFill>
              </a:rPr>
              <a:t>Credit Risk of Currency Futures Contracts</a:t>
            </a:r>
          </a:p>
          <a:p>
            <a:pPr algn="just">
              <a:buFont typeface="Wingdings" panose="05000000000000000000" pitchFamily="2" charset="2"/>
              <a:buChar char="§"/>
              <a:defRPr/>
            </a:pPr>
            <a:r>
              <a:rPr lang="en-AU" sz="2000" dirty="0"/>
              <a:t>To minimise its risk, the CME imposes margin requirements to cover fluctuations in the value of a contract, meaning that the participants must make a deposit with their respective brokerage firms when they take a position</a:t>
            </a:r>
          </a:p>
          <a:p>
            <a:pPr algn="just">
              <a:defRPr/>
            </a:pPr>
            <a:endParaRPr lang="en-AU" sz="2000" dirty="0"/>
          </a:p>
        </p:txBody>
      </p:sp>
      <p:sp>
        <p:nvSpPr>
          <p:cNvPr id="4" name="Title 1">
            <a:extLst>
              <a:ext uri="{FF2B5EF4-FFF2-40B4-BE49-F238E27FC236}">
                <a16:creationId xmlns:a16="http://schemas.microsoft.com/office/drawing/2014/main" id="{05687C86-0AE2-44BF-95D6-18BA2E555F9E}"/>
              </a:ext>
            </a:extLst>
          </p:cNvPr>
          <p:cNvSpPr>
            <a:spLocks noGrp="1"/>
          </p:cNvSpPr>
          <p:nvPr>
            <p:ph type="title"/>
          </p:nvPr>
        </p:nvSpPr>
        <p:spPr>
          <a:xfrm>
            <a:off x="457200" y="687388"/>
            <a:ext cx="8229600" cy="884237"/>
          </a:xfrm>
        </p:spPr>
        <p:txBody>
          <a:bodyPr/>
          <a:lstStyle/>
          <a:p>
            <a:pPr>
              <a:defRPr/>
            </a:pPr>
            <a:r>
              <a:rPr lang="en-AU"/>
              <a:t>Currency Futures Market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EBB8-10B9-496B-9BF3-DE0ACF554549}"/>
              </a:ext>
            </a:extLst>
          </p:cNvPr>
          <p:cNvSpPr>
            <a:spLocks noGrp="1"/>
          </p:cNvSpPr>
          <p:nvPr>
            <p:ph type="title"/>
          </p:nvPr>
        </p:nvSpPr>
        <p:spPr>
          <a:xfrm>
            <a:off x="457200" y="687388"/>
            <a:ext cx="8229600" cy="884237"/>
          </a:xfrm>
        </p:spPr>
        <p:txBody>
          <a:bodyPr/>
          <a:lstStyle/>
          <a:p>
            <a:pPr>
              <a:defRPr/>
            </a:pPr>
            <a:r>
              <a:rPr lang="en-AU" sz="2400" dirty="0"/>
              <a:t>Comparison of the Forward and Futures Market</a:t>
            </a:r>
          </a:p>
        </p:txBody>
      </p:sp>
      <p:pic>
        <p:nvPicPr>
          <p:cNvPr id="19459" name="Content Placeholder 4">
            <a:extLst>
              <a:ext uri="{FF2B5EF4-FFF2-40B4-BE49-F238E27FC236}">
                <a16:creationId xmlns:a16="http://schemas.microsoft.com/office/drawing/2014/main" id="{124280EF-F82A-4BA6-9FA9-E804AAC6E4F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2435225"/>
            <a:ext cx="8001000" cy="354171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9ADB1-1E58-4CE4-9B41-73F5B552BB3D}"/>
              </a:ext>
            </a:extLst>
          </p:cNvPr>
          <p:cNvSpPr>
            <a:spLocks noGrp="1"/>
          </p:cNvSpPr>
          <p:nvPr>
            <p:ph type="title"/>
          </p:nvPr>
        </p:nvSpPr>
        <p:spPr>
          <a:xfrm>
            <a:off x="457200" y="687388"/>
            <a:ext cx="8229600" cy="884237"/>
          </a:xfrm>
        </p:spPr>
        <p:txBody>
          <a:bodyPr/>
          <a:lstStyle/>
          <a:p>
            <a:pPr>
              <a:defRPr/>
            </a:pPr>
            <a:r>
              <a:rPr lang="en-AU" sz="2400" dirty="0"/>
              <a:t>Comparison of the Forward and Futures Market</a:t>
            </a:r>
          </a:p>
        </p:txBody>
      </p:sp>
      <p:pic>
        <p:nvPicPr>
          <p:cNvPr id="20483" name="Content Placeholder 4">
            <a:extLst>
              <a:ext uri="{FF2B5EF4-FFF2-40B4-BE49-F238E27FC236}">
                <a16:creationId xmlns:a16="http://schemas.microsoft.com/office/drawing/2014/main" id="{C2F2F782-AB57-44AF-9D50-640FBBEFEB4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2744788"/>
            <a:ext cx="8001000" cy="2921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FAE9DD-C5D9-485B-9A85-A481231F52DD}"/>
              </a:ext>
            </a:extLst>
          </p:cNvPr>
          <p:cNvSpPr>
            <a:spLocks noGrp="1"/>
          </p:cNvSpPr>
          <p:nvPr>
            <p:ph idx="1"/>
          </p:nvPr>
        </p:nvSpPr>
        <p:spPr>
          <a:xfrm>
            <a:off x="609600" y="1557338"/>
            <a:ext cx="8001000" cy="4297362"/>
          </a:xfrm>
        </p:spPr>
        <p:txBody>
          <a:bodyPr>
            <a:normAutofit fontScale="92500"/>
          </a:bodyPr>
          <a:lstStyle/>
          <a:p>
            <a:pPr marL="0" indent="0" algn="just">
              <a:buFont typeface="Arial" panose="020B0604020202020204" pitchFamily="34" charset="0"/>
              <a:buNone/>
              <a:defRPr/>
            </a:pPr>
            <a:r>
              <a:rPr lang="en-AU" sz="2400" b="1" dirty="0">
                <a:solidFill>
                  <a:srgbClr val="0070C0"/>
                </a:solidFill>
              </a:rPr>
              <a:t>How Firms Use Currency Futures</a:t>
            </a:r>
          </a:p>
          <a:p>
            <a:pPr algn="just">
              <a:buFont typeface="Wingdings" panose="05000000000000000000" pitchFamily="2" charset="2"/>
              <a:buChar char="§"/>
              <a:defRPr/>
            </a:pPr>
            <a:r>
              <a:rPr lang="en-AU" sz="2400" dirty="0">
                <a:solidFill>
                  <a:schemeClr val="tx2">
                    <a:lumMod val="60000"/>
                    <a:lumOff val="40000"/>
                  </a:schemeClr>
                </a:solidFill>
              </a:rPr>
              <a:t>Purchasing Futures to Hedge Payables:</a:t>
            </a:r>
            <a:r>
              <a:rPr lang="en-AU" sz="2400" dirty="0"/>
              <a:t> The purchase of futures contracts locks in the price at which a firm can purchase a currency. </a:t>
            </a:r>
          </a:p>
          <a:p>
            <a:pPr algn="just">
              <a:buFont typeface="Wingdings" panose="05000000000000000000" pitchFamily="2" charset="2"/>
              <a:buChar char="§"/>
              <a:defRPr/>
            </a:pPr>
            <a:r>
              <a:rPr lang="en-AU" sz="2400" dirty="0">
                <a:solidFill>
                  <a:schemeClr val="tx2">
                    <a:lumMod val="60000"/>
                    <a:lumOff val="40000"/>
                  </a:schemeClr>
                </a:solidFill>
              </a:rPr>
              <a:t>Selling Futures to Hedge Receivables: </a:t>
            </a:r>
            <a:r>
              <a:rPr lang="en-AU" sz="2400" dirty="0"/>
              <a:t>The sale of futures contracts locks in the price at which a firm can sell a currency.</a:t>
            </a:r>
          </a:p>
          <a:p>
            <a:pPr algn="just">
              <a:buFont typeface="Wingdings" panose="05000000000000000000" pitchFamily="2" charset="2"/>
              <a:buChar char="§"/>
              <a:defRPr/>
            </a:pPr>
            <a:r>
              <a:rPr lang="en-AU" sz="2400" dirty="0">
                <a:solidFill>
                  <a:schemeClr val="tx2">
                    <a:lumMod val="60000"/>
                    <a:lumOff val="40000"/>
                  </a:schemeClr>
                </a:solidFill>
              </a:rPr>
              <a:t>Closing Out a Futures Position:</a:t>
            </a:r>
          </a:p>
          <a:p>
            <a:pPr marL="895350" lvl="1" indent="-495300" algn="just">
              <a:buFont typeface="Wingdings" panose="05000000000000000000" pitchFamily="2" charset="2"/>
              <a:buChar char="§"/>
              <a:defRPr/>
            </a:pPr>
            <a:r>
              <a:rPr lang="en-AU" sz="2000" dirty="0"/>
              <a:t>Sellers (buyers) of currency futures can close out their positions by buying (selling) identical futures contracts prior to settlement</a:t>
            </a:r>
          </a:p>
          <a:p>
            <a:pPr marL="895350" lvl="1" indent="-495300" algn="just">
              <a:buFont typeface="Wingdings" panose="05000000000000000000" pitchFamily="2" charset="2"/>
              <a:buChar char="§"/>
              <a:defRPr/>
            </a:pPr>
            <a:r>
              <a:rPr lang="en-AU" sz="2000" dirty="0"/>
              <a:t>Most currency futures contracts are closed out before the settlement date.</a:t>
            </a:r>
          </a:p>
          <a:p>
            <a:pPr algn="just">
              <a:defRPr/>
            </a:pPr>
            <a:endParaRPr lang="en-AU" sz="2800" dirty="0"/>
          </a:p>
        </p:txBody>
      </p:sp>
      <p:sp>
        <p:nvSpPr>
          <p:cNvPr id="4" name="Title 1">
            <a:extLst>
              <a:ext uri="{FF2B5EF4-FFF2-40B4-BE49-F238E27FC236}">
                <a16:creationId xmlns:a16="http://schemas.microsoft.com/office/drawing/2014/main" id="{8C0B07C8-B369-460B-A025-1D575B7CB553}"/>
              </a:ext>
            </a:extLst>
          </p:cNvPr>
          <p:cNvSpPr>
            <a:spLocks noGrp="1"/>
          </p:cNvSpPr>
          <p:nvPr>
            <p:ph type="title"/>
          </p:nvPr>
        </p:nvSpPr>
        <p:spPr>
          <a:xfrm>
            <a:off x="457200" y="687388"/>
            <a:ext cx="8229600" cy="884237"/>
          </a:xfrm>
        </p:spPr>
        <p:txBody>
          <a:bodyPr/>
          <a:lstStyle/>
          <a:p>
            <a:pPr>
              <a:defRPr/>
            </a:pPr>
            <a:r>
              <a:rPr lang="en-AU"/>
              <a:t>Currency Futures Market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87C17-2BAC-4B3E-97E9-FA5A528FB74D}"/>
              </a:ext>
            </a:extLst>
          </p:cNvPr>
          <p:cNvSpPr>
            <a:spLocks noGrp="1"/>
          </p:cNvSpPr>
          <p:nvPr>
            <p:ph type="title"/>
          </p:nvPr>
        </p:nvSpPr>
        <p:spPr>
          <a:xfrm>
            <a:off x="457200" y="687388"/>
            <a:ext cx="8229600" cy="884237"/>
          </a:xfrm>
        </p:spPr>
        <p:txBody>
          <a:bodyPr/>
          <a:lstStyle/>
          <a:p>
            <a:pPr>
              <a:defRPr/>
            </a:pPr>
            <a:r>
              <a:rPr lang="en-AU" sz="2400" dirty="0"/>
              <a:t>Closing Out a Futures Contract</a:t>
            </a:r>
          </a:p>
        </p:txBody>
      </p:sp>
      <p:pic>
        <p:nvPicPr>
          <p:cNvPr id="22531" name="Content Placeholder 4">
            <a:extLst>
              <a:ext uri="{FF2B5EF4-FFF2-40B4-BE49-F238E27FC236}">
                <a16:creationId xmlns:a16="http://schemas.microsoft.com/office/drawing/2014/main" id="{C51101D2-EE05-46A8-A83C-714EA7A4709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3062288"/>
            <a:ext cx="8001000" cy="2286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8F9D90-64BF-4777-8E8A-82062F753A76}"/>
              </a:ext>
            </a:extLst>
          </p:cNvPr>
          <p:cNvSpPr>
            <a:spLocks noGrp="1"/>
          </p:cNvSpPr>
          <p:nvPr>
            <p:ph idx="1"/>
          </p:nvPr>
        </p:nvSpPr>
        <p:spPr>
          <a:xfrm>
            <a:off x="609600" y="1916113"/>
            <a:ext cx="7922840" cy="4297362"/>
          </a:xfrm>
        </p:spPr>
        <p:txBody>
          <a:bodyPr/>
          <a:lstStyle/>
          <a:p>
            <a:pPr marL="0" indent="0" algn="just">
              <a:buFont typeface="Arial" panose="020B0604020202020204" pitchFamily="34" charset="0"/>
              <a:buNone/>
              <a:defRPr/>
            </a:pPr>
            <a:r>
              <a:rPr lang="en-AU" sz="2800" b="1" dirty="0">
                <a:solidFill>
                  <a:srgbClr val="0070C0"/>
                </a:solidFill>
              </a:rPr>
              <a:t>Speculation with Currency Futures</a:t>
            </a:r>
          </a:p>
          <a:p>
            <a:pPr algn="just">
              <a:buFont typeface="Wingdings" panose="05000000000000000000" pitchFamily="2" charset="2"/>
              <a:buChar char="§"/>
              <a:defRPr/>
            </a:pPr>
            <a:r>
              <a:rPr lang="en-AU" sz="2400" dirty="0"/>
              <a:t>Currency futures contracts are sometimes purchased by speculators attempting to capitalise on their expectation of a currency’s future movement</a:t>
            </a:r>
          </a:p>
          <a:p>
            <a:pPr algn="just">
              <a:buFont typeface="Wingdings" panose="05000000000000000000" pitchFamily="2" charset="2"/>
              <a:buChar char="§"/>
              <a:defRPr/>
            </a:pPr>
            <a:r>
              <a:rPr lang="en-AU" sz="2400" dirty="0"/>
              <a:t>Currency futures are often sold by speculators who expect that the spot rate of a currency will be less than the rate at which they would be obligated to sell it</a:t>
            </a:r>
          </a:p>
          <a:p>
            <a:pPr marL="0" indent="0" algn="just">
              <a:buFont typeface="Arial" panose="020B0604020202020204" pitchFamily="34" charset="0"/>
              <a:buNone/>
              <a:defRPr/>
            </a:pPr>
            <a:endParaRPr lang="en-AU" sz="2400" dirty="0"/>
          </a:p>
          <a:p>
            <a:pPr algn="just">
              <a:defRPr/>
            </a:pPr>
            <a:endParaRPr lang="en-AU" sz="2400" dirty="0"/>
          </a:p>
        </p:txBody>
      </p:sp>
      <p:sp>
        <p:nvSpPr>
          <p:cNvPr id="4" name="Title 1">
            <a:extLst>
              <a:ext uri="{FF2B5EF4-FFF2-40B4-BE49-F238E27FC236}">
                <a16:creationId xmlns:a16="http://schemas.microsoft.com/office/drawing/2014/main" id="{32BAEEBD-DA35-4B68-99B1-A005B3803893}"/>
              </a:ext>
            </a:extLst>
          </p:cNvPr>
          <p:cNvSpPr>
            <a:spLocks noGrp="1"/>
          </p:cNvSpPr>
          <p:nvPr>
            <p:ph type="title"/>
          </p:nvPr>
        </p:nvSpPr>
        <p:spPr>
          <a:xfrm>
            <a:off x="457200" y="687388"/>
            <a:ext cx="8229600" cy="884237"/>
          </a:xfrm>
        </p:spPr>
        <p:txBody>
          <a:bodyPr/>
          <a:lstStyle/>
          <a:p>
            <a:pPr>
              <a:defRPr/>
            </a:pPr>
            <a:r>
              <a:rPr lang="en-AU"/>
              <a:t>Currency Futures Market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5E17-FDE2-45B0-80A2-8B376EECFD1F}"/>
              </a:ext>
            </a:extLst>
          </p:cNvPr>
          <p:cNvSpPr>
            <a:spLocks noGrp="1"/>
          </p:cNvSpPr>
          <p:nvPr>
            <p:ph type="title"/>
          </p:nvPr>
        </p:nvSpPr>
        <p:spPr>
          <a:xfrm>
            <a:off x="457200" y="687388"/>
            <a:ext cx="8229600" cy="884237"/>
          </a:xfrm>
        </p:spPr>
        <p:txBody>
          <a:bodyPr/>
          <a:lstStyle/>
          <a:p>
            <a:pPr>
              <a:defRPr/>
            </a:pPr>
            <a:r>
              <a:rPr lang="en-AU" sz="2400" dirty="0"/>
              <a:t>Source of Gains from Buying Currency Futures</a:t>
            </a:r>
          </a:p>
        </p:txBody>
      </p:sp>
      <p:pic>
        <p:nvPicPr>
          <p:cNvPr id="24579" name="Content Placeholder 4">
            <a:extLst>
              <a:ext uri="{FF2B5EF4-FFF2-40B4-BE49-F238E27FC236}">
                <a16:creationId xmlns:a16="http://schemas.microsoft.com/office/drawing/2014/main" id="{D234BD55-D048-4878-95BE-D2A2F162C65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3084513"/>
            <a:ext cx="8001000" cy="2243137"/>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41954F-3992-460F-92AA-BB89EDDE8AEB}"/>
              </a:ext>
            </a:extLst>
          </p:cNvPr>
          <p:cNvSpPr>
            <a:spLocks noGrp="1"/>
          </p:cNvSpPr>
          <p:nvPr>
            <p:ph idx="1"/>
          </p:nvPr>
        </p:nvSpPr>
        <p:spPr>
          <a:xfrm>
            <a:off x="609600" y="1628775"/>
            <a:ext cx="8001000" cy="4297363"/>
          </a:xfrm>
        </p:spPr>
        <p:txBody>
          <a:bodyPr/>
          <a:lstStyle/>
          <a:p>
            <a:pPr marL="0" indent="0" algn="just">
              <a:buFont typeface="Arial" panose="020B0604020202020204" pitchFamily="34" charset="0"/>
              <a:buNone/>
              <a:defRPr/>
            </a:pPr>
            <a:r>
              <a:rPr lang="en-AU" sz="2400" b="1" dirty="0">
                <a:solidFill>
                  <a:srgbClr val="0070C0"/>
                </a:solidFill>
              </a:rPr>
              <a:t>Speculation with Currency Futures </a:t>
            </a:r>
            <a:endParaRPr lang="en-AU" sz="2400" dirty="0">
              <a:solidFill>
                <a:srgbClr val="0070C0"/>
              </a:solidFill>
            </a:endParaRPr>
          </a:p>
          <a:p>
            <a:pPr algn="just">
              <a:buFont typeface="Wingdings" panose="05000000000000000000" pitchFamily="2" charset="2"/>
              <a:buChar char="§"/>
              <a:defRPr/>
            </a:pPr>
            <a:r>
              <a:rPr lang="en-AU" sz="2400" dirty="0">
                <a:solidFill>
                  <a:schemeClr val="tx2">
                    <a:lumMod val="60000"/>
                    <a:lumOff val="40000"/>
                  </a:schemeClr>
                </a:solidFill>
              </a:rPr>
              <a:t>Efficiency of the currency futures market</a:t>
            </a:r>
          </a:p>
          <a:p>
            <a:pPr marL="895350" lvl="1" indent="-495300" algn="just">
              <a:buFont typeface="Wingdings" panose="05000000000000000000" pitchFamily="2" charset="2"/>
              <a:buChar char="§"/>
              <a:defRPr/>
            </a:pPr>
            <a:r>
              <a:rPr lang="en-AU" sz="2000" dirty="0"/>
              <a:t>If the currency futures market is </a:t>
            </a:r>
            <a:r>
              <a:rPr lang="en-AU" sz="2000" b="1" dirty="0"/>
              <a:t>efficient</a:t>
            </a:r>
            <a:r>
              <a:rPr lang="en-AU" sz="2000" dirty="0"/>
              <a:t>, the futures price should reflect all available information</a:t>
            </a:r>
          </a:p>
          <a:p>
            <a:pPr marL="895350" lvl="1" indent="-495300" algn="just">
              <a:buFont typeface="Wingdings" panose="05000000000000000000" pitchFamily="2" charset="2"/>
              <a:buChar char="§"/>
              <a:defRPr/>
            </a:pPr>
            <a:r>
              <a:rPr lang="en-AU" sz="2000" dirty="0"/>
              <a:t>Thus, the continual use of a particular strategy to take positions in currency futures contracts should not lead to </a:t>
            </a:r>
            <a:r>
              <a:rPr lang="en-AU" sz="2000" b="1" dirty="0"/>
              <a:t>abnormal profits</a:t>
            </a:r>
            <a:endParaRPr lang="en-AU" sz="2000" dirty="0"/>
          </a:p>
          <a:p>
            <a:pPr marL="895350" lvl="1" indent="-495300" algn="just">
              <a:buFont typeface="Wingdings" panose="05000000000000000000" pitchFamily="2" charset="2"/>
              <a:buChar char="§"/>
              <a:defRPr/>
            </a:pPr>
            <a:r>
              <a:rPr lang="en-AU" sz="2000" dirty="0"/>
              <a:t>Research has found that the currency futures market may be inefficient</a:t>
            </a:r>
          </a:p>
          <a:p>
            <a:pPr marL="895350" lvl="1" indent="-495300" algn="just">
              <a:buFont typeface="Wingdings" panose="05000000000000000000" pitchFamily="2" charset="2"/>
              <a:buChar char="§"/>
              <a:defRPr/>
            </a:pPr>
            <a:r>
              <a:rPr lang="en-AU" sz="2000" dirty="0"/>
              <a:t>However, the patterns are not necessarily observable until after they occur, which means that it may be difficult to consistently generate abnormal profits from speculating in currency futures</a:t>
            </a:r>
          </a:p>
          <a:p>
            <a:pPr algn="just">
              <a:defRPr/>
            </a:pPr>
            <a:endParaRPr lang="en-AU" sz="2800" dirty="0"/>
          </a:p>
        </p:txBody>
      </p:sp>
      <p:sp>
        <p:nvSpPr>
          <p:cNvPr id="4" name="Title 1">
            <a:extLst>
              <a:ext uri="{FF2B5EF4-FFF2-40B4-BE49-F238E27FC236}">
                <a16:creationId xmlns:a16="http://schemas.microsoft.com/office/drawing/2014/main" id="{E8E0AED3-3BDB-43C2-AA99-BF5CF1218A8D}"/>
              </a:ext>
            </a:extLst>
          </p:cNvPr>
          <p:cNvSpPr>
            <a:spLocks noGrp="1"/>
          </p:cNvSpPr>
          <p:nvPr>
            <p:ph type="title"/>
          </p:nvPr>
        </p:nvSpPr>
        <p:spPr>
          <a:xfrm>
            <a:off x="457200" y="687388"/>
            <a:ext cx="8229600" cy="884237"/>
          </a:xfrm>
        </p:spPr>
        <p:txBody>
          <a:bodyPr/>
          <a:lstStyle/>
          <a:p>
            <a:pPr>
              <a:defRPr/>
            </a:pPr>
            <a:r>
              <a:rPr lang="en-AU"/>
              <a:t>Currency Futures Market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959EE-C2EC-4B01-AFA6-CFA55227FB50}"/>
              </a:ext>
            </a:extLst>
          </p:cNvPr>
          <p:cNvSpPr>
            <a:spLocks noGrp="1"/>
          </p:cNvSpPr>
          <p:nvPr>
            <p:ph type="title"/>
          </p:nvPr>
        </p:nvSpPr>
        <p:spPr>
          <a:xfrm>
            <a:off x="457200" y="687388"/>
            <a:ext cx="8229600" cy="884237"/>
          </a:xfrm>
        </p:spPr>
        <p:txBody>
          <a:bodyPr/>
          <a:lstStyle/>
          <a:p>
            <a:pPr>
              <a:defRPr/>
            </a:pPr>
            <a:r>
              <a:rPr lang="en-AU"/>
              <a:t>Currency Options Markets</a:t>
            </a:r>
          </a:p>
        </p:txBody>
      </p:sp>
      <p:sp>
        <p:nvSpPr>
          <p:cNvPr id="3" name="Content Placeholder 2">
            <a:extLst>
              <a:ext uri="{FF2B5EF4-FFF2-40B4-BE49-F238E27FC236}">
                <a16:creationId xmlns:a16="http://schemas.microsoft.com/office/drawing/2014/main" id="{DD2CF013-1CC1-4A2F-B1D0-F7A4CE841792}"/>
              </a:ext>
            </a:extLst>
          </p:cNvPr>
          <p:cNvSpPr>
            <a:spLocks noGrp="1"/>
          </p:cNvSpPr>
          <p:nvPr>
            <p:ph idx="1"/>
          </p:nvPr>
        </p:nvSpPr>
        <p:spPr>
          <a:xfrm>
            <a:off x="609600" y="1773238"/>
            <a:ext cx="8001000" cy="4297362"/>
          </a:xfrm>
        </p:spPr>
        <p:txBody>
          <a:bodyPr>
            <a:normAutofit fontScale="92500" lnSpcReduction="20000"/>
          </a:bodyPr>
          <a:lstStyle/>
          <a:p>
            <a:pPr marL="0" indent="0" algn="just">
              <a:buFont typeface="Arial" panose="020B0604020202020204" pitchFamily="34" charset="0"/>
              <a:buNone/>
              <a:defRPr/>
            </a:pPr>
            <a:r>
              <a:rPr lang="en-AU" sz="2000" dirty="0"/>
              <a:t>Currency options provide the right to purchase or sell currencies at specified prices</a:t>
            </a:r>
          </a:p>
          <a:p>
            <a:pPr marL="0" indent="0" algn="just">
              <a:buFont typeface="Arial" panose="020B0604020202020204" pitchFamily="34" charset="0"/>
              <a:buNone/>
              <a:defRPr/>
            </a:pPr>
            <a:endParaRPr lang="en-AU" sz="2000" dirty="0"/>
          </a:p>
          <a:p>
            <a:pPr marL="0" indent="0" algn="just">
              <a:buFont typeface="Arial" charset="0"/>
              <a:buNone/>
              <a:defRPr/>
            </a:pPr>
            <a:r>
              <a:rPr lang="en-AU" sz="2600" b="1" dirty="0">
                <a:solidFill>
                  <a:srgbClr val="0070C0"/>
                </a:solidFill>
              </a:rPr>
              <a:t>Options Exchanges </a:t>
            </a:r>
          </a:p>
          <a:p>
            <a:pPr lvl="1" algn="just">
              <a:buFont typeface="Wingdings" panose="05000000000000000000" pitchFamily="2" charset="2"/>
              <a:buChar char="§"/>
              <a:defRPr/>
            </a:pPr>
            <a:r>
              <a:rPr lang="en-AU" sz="2200" dirty="0"/>
              <a:t>1982 - exchanges in Amsterdam, Montreal and Philadelphia first allowed trading in standardised foreign currency options. </a:t>
            </a:r>
          </a:p>
          <a:p>
            <a:pPr lvl="1" algn="just">
              <a:buFont typeface="Wingdings" panose="05000000000000000000" pitchFamily="2" charset="2"/>
              <a:buChar char="§"/>
              <a:defRPr/>
            </a:pPr>
            <a:r>
              <a:rPr lang="en-AU" sz="2200" dirty="0"/>
              <a:t>2007 – CME and CBOT merged to form CME group</a:t>
            </a:r>
          </a:p>
          <a:p>
            <a:pPr lvl="1" algn="just">
              <a:buFont typeface="Wingdings" panose="05000000000000000000" pitchFamily="2" charset="2"/>
              <a:buChar char="§"/>
              <a:defRPr/>
            </a:pPr>
            <a:r>
              <a:rPr lang="en-AU" sz="2200" dirty="0"/>
              <a:t>Exchanges are regulated by the SEC in the US </a:t>
            </a:r>
          </a:p>
          <a:p>
            <a:pPr marL="0" indent="0" algn="just">
              <a:buFont typeface="Arial" panose="020B0604020202020204" pitchFamily="34" charset="0"/>
              <a:buNone/>
              <a:defRPr/>
            </a:pPr>
            <a:r>
              <a:rPr lang="en-AU" sz="2000" b="1" dirty="0">
                <a:solidFill>
                  <a:srgbClr val="0070C0"/>
                </a:solidFill>
              </a:rPr>
              <a:t>Over-the-counter market </a:t>
            </a:r>
            <a:r>
              <a:rPr lang="en-AU" sz="2000" dirty="0"/>
              <a:t> </a:t>
            </a:r>
          </a:p>
          <a:p>
            <a:pPr lvl="1" algn="just">
              <a:buFont typeface="Wingdings" panose="05000000000000000000" pitchFamily="2" charset="2"/>
              <a:buChar char="§"/>
              <a:defRPr/>
            </a:pPr>
            <a:r>
              <a:rPr lang="en-AU" sz="2200" dirty="0"/>
              <a:t>Where currency options are offered by commercial banks and brokerage firms</a:t>
            </a:r>
          </a:p>
          <a:p>
            <a:pPr lvl="1" algn="just">
              <a:buFont typeface="Wingdings" panose="05000000000000000000" pitchFamily="2" charset="2"/>
              <a:buChar char="§"/>
              <a:defRPr/>
            </a:pPr>
            <a:r>
              <a:rPr lang="en-AU" sz="2200" dirty="0"/>
              <a:t>Unlike the currency options traded on an exchange, the over-the-counter market offers currency options that are tailored to the specific needs of the firm</a:t>
            </a:r>
          </a:p>
          <a:p>
            <a:pPr algn="just">
              <a:defRPr/>
            </a:pPr>
            <a:endParaRPr lang="en-A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534093-C957-47FF-B45D-0D4F7FA38E93}"/>
              </a:ext>
            </a:extLst>
          </p:cNvPr>
          <p:cNvSpPr>
            <a:spLocks noGrp="1"/>
          </p:cNvSpPr>
          <p:nvPr>
            <p:ph idx="1"/>
          </p:nvPr>
        </p:nvSpPr>
        <p:spPr>
          <a:xfrm>
            <a:off x="609600" y="1557338"/>
            <a:ext cx="8001000" cy="4297362"/>
          </a:xfrm>
        </p:spPr>
        <p:txBody>
          <a:bodyPr>
            <a:normAutofit fontScale="85000" lnSpcReduction="20000"/>
          </a:bodyPr>
          <a:lstStyle/>
          <a:p>
            <a:pPr marL="395288" indent="-395288" algn="just">
              <a:buFont typeface="Arial" panose="020B0604020202020204" pitchFamily="34" charset="0"/>
              <a:buNone/>
              <a:defRPr/>
            </a:pPr>
            <a:r>
              <a:rPr lang="en-AU" sz="2400" b="1" dirty="0">
                <a:solidFill>
                  <a:srgbClr val="0070C0"/>
                </a:solidFill>
              </a:rPr>
              <a:t>Factors Affecting Currency Call Option Premiums</a:t>
            </a:r>
          </a:p>
          <a:p>
            <a:pPr marL="395288" indent="-395288" algn="just">
              <a:spcAft>
                <a:spcPts val="1200"/>
              </a:spcAft>
              <a:buFont typeface="Wingdings" pitchFamily="2" charset="2"/>
              <a:buNone/>
              <a:defRPr/>
            </a:pPr>
            <a:endParaRPr lang="en-AU" sz="2000" dirty="0"/>
          </a:p>
          <a:p>
            <a:pPr marL="395288" indent="-395288" algn="just">
              <a:buFont typeface="Wingdings" pitchFamily="2" charset="2"/>
              <a:buNone/>
              <a:defRPr/>
            </a:pPr>
            <a:endParaRPr lang="en-AU" sz="2000" dirty="0"/>
          </a:p>
          <a:p>
            <a:pPr marL="395288" indent="-395288" algn="just">
              <a:buFont typeface="Wingdings" pitchFamily="2" charset="2"/>
              <a:buNone/>
              <a:defRPr/>
            </a:pPr>
            <a:endParaRPr lang="en-AU" sz="2000" dirty="0"/>
          </a:p>
          <a:p>
            <a:pPr marL="395288" indent="-395288" algn="just">
              <a:buFont typeface="Wingdings" pitchFamily="2" charset="2"/>
              <a:buNone/>
              <a:defRPr/>
            </a:pPr>
            <a:endParaRPr lang="en-AU" sz="2000" dirty="0"/>
          </a:p>
          <a:p>
            <a:pPr marL="395288" indent="-395288" algn="just">
              <a:buFont typeface="Wingdings" pitchFamily="2" charset="2"/>
              <a:buNone/>
              <a:defRPr/>
            </a:pPr>
            <a:r>
              <a:rPr lang="en-AU" sz="2000" dirty="0"/>
              <a:t>The premium on a call option (C)  is affected by three factors:</a:t>
            </a:r>
          </a:p>
          <a:p>
            <a:pPr marL="795338" lvl="1" indent="-395288" algn="just">
              <a:buFont typeface="Wingdings" panose="05000000000000000000" pitchFamily="2" charset="2"/>
              <a:buChar char="§"/>
              <a:defRPr/>
            </a:pPr>
            <a:r>
              <a:rPr lang="en-AU" sz="2400" dirty="0">
                <a:solidFill>
                  <a:schemeClr val="tx2">
                    <a:lumMod val="60000"/>
                    <a:lumOff val="40000"/>
                  </a:schemeClr>
                </a:solidFill>
              </a:rPr>
              <a:t>Spot price relative to the strike price (S – X):</a:t>
            </a:r>
            <a:r>
              <a:rPr lang="en-AU" sz="2400" dirty="0"/>
              <a:t> The higher the spot rate relative to the strike price, the higher the option price will be</a:t>
            </a:r>
          </a:p>
          <a:p>
            <a:pPr marL="795338" lvl="1" indent="-395288" algn="just">
              <a:buFont typeface="Wingdings" panose="05000000000000000000" pitchFamily="2" charset="2"/>
              <a:buChar char="§"/>
              <a:defRPr/>
            </a:pPr>
            <a:r>
              <a:rPr lang="en-AU" sz="2400" dirty="0">
                <a:solidFill>
                  <a:schemeClr val="tx2">
                    <a:lumMod val="60000"/>
                    <a:lumOff val="40000"/>
                  </a:schemeClr>
                </a:solidFill>
              </a:rPr>
              <a:t>Length of time before expiration  (T):</a:t>
            </a:r>
            <a:r>
              <a:rPr lang="en-AU" sz="2400" b="1" dirty="0"/>
              <a:t> </a:t>
            </a:r>
            <a:r>
              <a:rPr lang="en-AU" sz="2400" dirty="0"/>
              <a:t>The longer the time to expiration, the higher the option price will be</a:t>
            </a:r>
          </a:p>
          <a:p>
            <a:pPr marL="795338" lvl="1" indent="-395288" algn="just">
              <a:buFont typeface="Wingdings" panose="05000000000000000000" pitchFamily="2" charset="2"/>
              <a:buChar char="§"/>
              <a:defRPr/>
            </a:pPr>
            <a:r>
              <a:rPr lang="en-AU" sz="2400" dirty="0">
                <a:solidFill>
                  <a:schemeClr val="tx2">
                    <a:lumMod val="60000"/>
                    <a:lumOff val="40000"/>
                  </a:schemeClr>
                </a:solidFill>
              </a:rPr>
              <a:t>Potential variability of currency (σ):</a:t>
            </a:r>
            <a:r>
              <a:rPr lang="en-AU" sz="2400" b="1" dirty="0"/>
              <a:t> </a:t>
            </a:r>
            <a:r>
              <a:rPr lang="en-AU" sz="2400" dirty="0"/>
              <a:t>The greater the variability of the currency, the higher the probability that the spot rate can rise above the strike price</a:t>
            </a:r>
          </a:p>
          <a:p>
            <a:pPr algn="just">
              <a:defRPr/>
            </a:pPr>
            <a:endParaRPr lang="en-AU" sz="2800" dirty="0"/>
          </a:p>
        </p:txBody>
      </p:sp>
      <p:sp>
        <p:nvSpPr>
          <p:cNvPr id="4" name="Title 1">
            <a:extLst>
              <a:ext uri="{FF2B5EF4-FFF2-40B4-BE49-F238E27FC236}">
                <a16:creationId xmlns:a16="http://schemas.microsoft.com/office/drawing/2014/main" id="{B6285C9E-13D3-43A9-B8E8-4C9B3E66E7FA}"/>
              </a:ext>
            </a:extLst>
          </p:cNvPr>
          <p:cNvSpPr>
            <a:spLocks noGrp="1"/>
          </p:cNvSpPr>
          <p:nvPr>
            <p:ph type="title"/>
          </p:nvPr>
        </p:nvSpPr>
        <p:spPr>
          <a:xfrm>
            <a:off x="457200" y="687388"/>
            <a:ext cx="8229600" cy="884237"/>
          </a:xfrm>
        </p:spPr>
        <p:txBody>
          <a:bodyPr/>
          <a:lstStyle/>
          <a:p>
            <a:pPr>
              <a:defRPr/>
            </a:pPr>
            <a:r>
              <a:rPr lang="en-AU"/>
              <a:t>Currency Call Options</a:t>
            </a:r>
          </a:p>
        </p:txBody>
      </p:sp>
      <p:pic>
        <p:nvPicPr>
          <p:cNvPr id="28676" name="Picture 5">
            <a:extLst>
              <a:ext uri="{FF2B5EF4-FFF2-40B4-BE49-F238E27FC236}">
                <a16:creationId xmlns:a16="http://schemas.microsoft.com/office/drawing/2014/main" id="{993C5946-1332-4967-A7E3-AB383F5F4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060575"/>
            <a:ext cx="32432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59C88A-522A-4A74-BDEC-CA18DED53194}"/>
              </a:ext>
            </a:extLst>
          </p:cNvPr>
          <p:cNvSpPr>
            <a:spLocks noGrp="1"/>
          </p:cNvSpPr>
          <p:nvPr>
            <p:ph idx="1"/>
          </p:nvPr>
        </p:nvSpPr>
        <p:spPr>
          <a:xfrm>
            <a:off x="455613" y="1916113"/>
            <a:ext cx="8001000" cy="4297362"/>
          </a:xfrm>
        </p:spPr>
        <p:txBody>
          <a:bodyPr/>
          <a:lstStyle/>
          <a:p>
            <a:pPr marL="395288" indent="-395288" algn="just">
              <a:buFont typeface="Arial" panose="020B0604020202020204" pitchFamily="34" charset="0"/>
              <a:buNone/>
              <a:defRPr/>
            </a:pPr>
            <a:r>
              <a:rPr lang="en-AU" sz="2600" b="1" dirty="0">
                <a:solidFill>
                  <a:srgbClr val="0070C0"/>
                </a:solidFill>
              </a:rPr>
              <a:t>How Firms Use Currency Call Options</a:t>
            </a:r>
          </a:p>
          <a:p>
            <a:pPr marL="795338" lvl="1" indent="-395288" algn="just">
              <a:buFont typeface="Wingdings" panose="05000000000000000000" pitchFamily="2" charset="2"/>
              <a:buChar char="§"/>
              <a:defRPr/>
            </a:pPr>
            <a:r>
              <a:rPr lang="en-AU" sz="2400" dirty="0"/>
              <a:t>Using call options to hedge payables</a:t>
            </a:r>
          </a:p>
          <a:p>
            <a:pPr marL="795338" lvl="1" indent="-395288" algn="just">
              <a:buFont typeface="Wingdings" panose="05000000000000000000" pitchFamily="2" charset="2"/>
              <a:buChar char="§"/>
              <a:defRPr/>
            </a:pPr>
            <a:r>
              <a:rPr lang="en-AU" sz="2400" dirty="0"/>
              <a:t>Using call options to hedge project bidding to lock in the dollar cost of potential expenses</a:t>
            </a:r>
          </a:p>
          <a:p>
            <a:pPr marL="795338" lvl="1" indent="-395288" algn="just">
              <a:buFont typeface="Wingdings" panose="05000000000000000000" pitchFamily="2" charset="2"/>
              <a:buChar char="§"/>
              <a:defRPr/>
            </a:pPr>
            <a:r>
              <a:rPr lang="en-AU" sz="2400" dirty="0"/>
              <a:t>Using call options to hedge target bidding of a possible acquisition</a:t>
            </a:r>
          </a:p>
          <a:p>
            <a:pPr algn="just">
              <a:defRPr/>
            </a:pPr>
            <a:endParaRPr lang="en-AU" dirty="0"/>
          </a:p>
        </p:txBody>
      </p:sp>
      <p:sp>
        <p:nvSpPr>
          <p:cNvPr id="4" name="Title 1">
            <a:extLst>
              <a:ext uri="{FF2B5EF4-FFF2-40B4-BE49-F238E27FC236}">
                <a16:creationId xmlns:a16="http://schemas.microsoft.com/office/drawing/2014/main" id="{9E582DD2-F254-4D8F-8106-A66EBA41FEBB}"/>
              </a:ext>
            </a:extLst>
          </p:cNvPr>
          <p:cNvSpPr>
            <a:spLocks noGrp="1"/>
          </p:cNvSpPr>
          <p:nvPr>
            <p:ph type="title"/>
          </p:nvPr>
        </p:nvSpPr>
        <p:spPr>
          <a:xfrm>
            <a:off x="457200" y="687388"/>
            <a:ext cx="8229600" cy="884237"/>
          </a:xfrm>
        </p:spPr>
        <p:txBody>
          <a:bodyPr/>
          <a:lstStyle/>
          <a:p>
            <a:pPr>
              <a:defRPr/>
            </a:pPr>
            <a:r>
              <a:rPr lang="en-AU"/>
              <a:t>Currency Call Options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5D8AC0-8E2C-45B3-B930-DC1FDD631031}"/>
              </a:ext>
            </a:extLst>
          </p:cNvPr>
          <p:cNvSpPr>
            <a:spLocks noGrp="1"/>
          </p:cNvSpPr>
          <p:nvPr>
            <p:ph idx="1"/>
          </p:nvPr>
        </p:nvSpPr>
        <p:spPr>
          <a:xfrm>
            <a:off x="609600" y="1773238"/>
            <a:ext cx="8001000" cy="4297362"/>
          </a:xfrm>
        </p:spPr>
        <p:txBody>
          <a:bodyPr/>
          <a:lstStyle/>
          <a:p>
            <a:pPr marL="0" indent="0" algn="just">
              <a:buFont typeface="Arial" panose="020B0604020202020204" pitchFamily="34" charset="0"/>
              <a:buNone/>
              <a:defRPr/>
            </a:pPr>
            <a:r>
              <a:rPr lang="en-AU" sz="2800" b="1" dirty="0">
                <a:solidFill>
                  <a:srgbClr val="0070C0"/>
                </a:solidFill>
              </a:rPr>
              <a:t>Speculating with Currency Call Options</a:t>
            </a:r>
          </a:p>
          <a:p>
            <a:pPr algn="just">
              <a:buFont typeface="Wingdings" panose="05000000000000000000" pitchFamily="2" charset="2"/>
              <a:buChar char="§"/>
              <a:defRPr/>
            </a:pPr>
            <a:r>
              <a:rPr lang="en-AU" sz="2400" dirty="0"/>
              <a:t>Individuals may speculate in the currency options based on their expectations of the future movements in a particular currency</a:t>
            </a:r>
          </a:p>
          <a:p>
            <a:pPr algn="just">
              <a:buFont typeface="Wingdings" panose="05000000000000000000" pitchFamily="2" charset="2"/>
              <a:buChar char="§"/>
              <a:defRPr/>
            </a:pPr>
            <a:r>
              <a:rPr lang="en-AU" sz="2400" dirty="0"/>
              <a:t>Speculators who expect that a foreign currency will appreciate can purchase call options on that security</a:t>
            </a:r>
          </a:p>
          <a:p>
            <a:pPr algn="just">
              <a:buFont typeface="Wingdings" panose="05000000000000000000" pitchFamily="2" charset="2"/>
              <a:buChar char="§"/>
              <a:defRPr/>
            </a:pPr>
            <a:r>
              <a:rPr lang="en-AU" sz="2400" dirty="0"/>
              <a:t>The net profit to a speculator is based on a comparison of the selling price of the currency versus the exercise price paid for the currency and the premium paid for the call option</a:t>
            </a:r>
          </a:p>
          <a:p>
            <a:pPr algn="just">
              <a:defRPr/>
            </a:pPr>
            <a:endParaRPr lang="en-AU" sz="2400" dirty="0"/>
          </a:p>
        </p:txBody>
      </p:sp>
      <p:sp>
        <p:nvSpPr>
          <p:cNvPr id="4" name="Title 1">
            <a:extLst>
              <a:ext uri="{FF2B5EF4-FFF2-40B4-BE49-F238E27FC236}">
                <a16:creationId xmlns:a16="http://schemas.microsoft.com/office/drawing/2014/main" id="{AFA80C58-226E-4378-AB0A-FD50034CDE19}"/>
              </a:ext>
            </a:extLst>
          </p:cNvPr>
          <p:cNvSpPr>
            <a:spLocks noGrp="1"/>
          </p:cNvSpPr>
          <p:nvPr>
            <p:ph type="title"/>
          </p:nvPr>
        </p:nvSpPr>
        <p:spPr>
          <a:xfrm>
            <a:off x="457200" y="687388"/>
            <a:ext cx="8229600" cy="884237"/>
          </a:xfrm>
        </p:spPr>
        <p:txBody>
          <a:bodyPr/>
          <a:lstStyle/>
          <a:p>
            <a:pPr>
              <a:defRPr/>
            </a:pPr>
            <a:r>
              <a:rPr lang="en-AU"/>
              <a:t>Currency Call Options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B49F47-24D1-4051-999A-3A4D7249B4D5}"/>
              </a:ext>
            </a:extLst>
          </p:cNvPr>
          <p:cNvSpPr>
            <a:spLocks noGrp="1"/>
          </p:cNvSpPr>
          <p:nvPr>
            <p:ph idx="1"/>
          </p:nvPr>
        </p:nvSpPr>
        <p:spPr>
          <a:xfrm>
            <a:off x="609600" y="1773238"/>
            <a:ext cx="8001000" cy="4297362"/>
          </a:xfrm>
        </p:spPr>
        <p:txBody>
          <a:bodyPr/>
          <a:lstStyle/>
          <a:p>
            <a:pPr marL="0" indent="0" algn="just">
              <a:buFont typeface="Arial" panose="020B0604020202020204" pitchFamily="34" charset="0"/>
              <a:buNone/>
              <a:defRPr/>
            </a:pPr>
            <a:r>
              <a:rPr lang="en-AU" sz="2600" b="1" dirty="0">
                <a:solidFill>
                  <a:srgbClr val="0070C0"/>
                </a:solidFill>
              </a:rPr>
              <a:t>Speculating with Currency Call Options</a:t>
            </a:r>
          </a:p>
          <a:p>
            <a:pPr algn="just">
              <a:buFont typeface="Wingdings" panose="05000000000000000000" pitchFamily="2" charset="2"/>
              <a:buChar char="§"/>
              <a:defRPr/>
            </a:pPr>
            <a:r>
              <a:rPr lang="en-AU" sz="2400" dirty="0">
                <a:solidFill>
                  <a:schemeClr val="tx2">
                    <a:lumMod val="60000"/>
                    <a:lumOff val="40000"/>
                  </a:schemeClr>
                </a:solidFill>
              </a:rPr>
              <a:t>Break-even point from speculation</a:t>
            </a:r>
          </a:p>
          <a:p>
            <a:pPr lvl="1" algn="just">
              <a:buFont typeface="Wingdings" panose="05000000000000000000" pitchFamily="2" charset="2"/>
              <a:buChar char="§"/>
              <a:defRPr/>
            </a:pPr>
            <a:r>
              <a:rPr lang="en-AU" sz="2200" dirty="0"/>
              <a:t>Break even if the revenue from selling the currency equals the payments made for the currency plus the option premium</a:t>
            </a:r>
          </a:p>
          <a:p>
            <a:pPr algn="just">
              <a:buFont typeface="Wingdings" panose="05000000000000000000" pitchFamily="2" charset="2"/>
              <a:buChar char="§"/>
              <a:defRPr/>
            </a:pPr>
            <a:r>
              <a:rPr lang="en-AU" sz="2400" dirty="0">
                <a:solidFill>
                  <a:schemeClr val="tx2">
                    <a:lumMod val="60000"/>
                    <a:lumOff val="40000"/>
                  </a:schemeClr>
                </a:solidFill>
              </a:rPr>
              <a:t>Speculation by MNCs</a:t>
            </a:r>
          </a:p>
          <a:p>
            <a:pPr lvl="1" algn="just">
              <a:buFont typeface="Wingdings" panose="05000000000000000000" pitchFamily="2" charset="2"/>
              <a:buChar char="§"/>
              <a:defRPr/>
            </a:pPr>
            <a:r>
              <a:rPr lang="en-AU" sz="2200" dirty="0"/>
              <a:t>Some institutions may have a division that uses currency options to speculate on future exchange rate movements</a:t>
            </a:r>
          </a:p>
          <a:p>
            <a:pPr lvl="1" algn="just">
              <a:buFont typeface="Wingdings" panose="05000000000000000000" pitchFamily="2" charset="2"/>
              <a:buChar char="§"/>
              <a:defRPr/>
            </a:pPr>
            <a:r>
              <a:rPr lang="en-AU" sz="2200" dirty="0"/>
              <a:t>Most MNCs use currency derivatives for hedging and not speculation</a:t>
            </a:r>
          </a:p>
          <a:p>
            <a:pPr algn="just">
              <a:defRPr/>
            </a:pPr>
            <a:endParaRPr lang="en-AU" dirty="0"/>
          </a:p>
        </p:txBody>
      </p:sp>
      <p:sp>
        <p:nvSpPr>
          <p:cNvPr id="4" name="Title 1">
            <a:extLst>
              <a:ext uri="{FF2B5EF4-FFF2-40B4-BE49-F238E27FC236}">
                <a16:creationId xmlns:a16="http://schemas.microsoft.com/office/drawing/2014/main" id="{DBD41831-4C6C-41AE-9824-BC1109E0AD85}"/>
              </a:ext>
            </a:extLst>
          </p:cNvPr>
          <p:cNvSpPr>
            <a:spLocks noGrp="1"/>
          </p:cNvSpPr>
          <p:nvPr>
            <p:ph type="title"/>
          </p:nvPr>
        </p:nvSpPr>
        <p:spPr>
          <a:xfrm>
            <a:off x="457200" y="687388"/>
            <a:ext cx="8229600" cy="884237"/>
          </a:xfrm>
        </p:spPr>
        <p:txBody>
          <a:bodyPr/>
          <a:lstStyle/>
          <a:p>
            <a:pPr>
              <a:defRPr/>
            </a:pPr>
            <a:r>
              <a:rPr lang="en-AU"/>
              <a:t>Currency Call Options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AECE49-F92F-459B-AFA1-68BA17DF36E1}"/>
              </a:ext>
            </a:extLst>
          </p:cNvPr>
          <p:cNvSpPr>
            <a:spLocks noGrp="1"/>
          </p:cNvSpPr>
          <p:nvPr>
            <p:ph idx="1"/>
          </p:nvPr>
        </p:nvSpPr>
        <p:spPr>
          <a:xfrm>
            <a:off x="609600" y="1557338"/>
            <a:ext cx="8001000" cy="4679950"/>
          </a:xfrm>
        </p:spPr>
        <p:txBody>
          <a:bodyPr>
            <a:normAutofit fontScale="92500"/>
          </a:bodyPr>
          <a:lstStyle/>
          <a:p>
            <a:pPr marL="0" indent="0" algn="just">
              <a:buFont typeface="Arial" panose="020B0604020202020204" pitchFamily="34" charset="0"/>
              <a:buNone/>
              <a:defRPr/>
            </a:pPr>
            <a:r>
              <a:rPr lang="en-AU" sz="2400" b="1" dirty="0">
                <a:solidFill>
                  <a:srgbClr val="0070C0"/>
                </a:solidFill>
              </a:rPr>
              <a:t>Factors Affecting Put Option Premiums</a:t>
            </a:r>
          </a:p>
          <a:p>
            <a:pPr marL="395288" indent="-395288" algn="just">
              <a:buFont typeface="Wingdings" pitchFamily="2" charset="2"/>
              <a:buAutoNum type="arabicPeriod"/>
              <a:defRPr/>
            </a:pPr>
            <a:endParaRPr lang="en-AU" sz="2000" dirty="0"/>
          </a:p>
          <a:p>
            <a:pPr marL="395288" indent="-395288" algn="just">
              <a:buFont typeface="Wingdings" pitchFamily="2" charset="2"/>
              <a:buNone/>
              <a:defRPr/>
            </a:pPr>
            <a:endParaRPr lang="en-AU" sz="2000" dirty="0"/>
          </a:p>
          <a:p>
            <a:pPr marL="395288" indent="-395288" algn="just">
              <a:buFont typeface="Wingdings" pitchFamily="2" charset="2"/>
              <a:buNone/>
              <a:defRPr/>
            </a:pPr>
            <a:r>
              <a:rPr lang="en-AU" sz="2000" dirty="0"/>
              <a:t>Put option premiums are affected by three factors:</a:t>
            </a:r>
          </a:p>
          <a:p>
            <a:pPr marL="795338" lvl="1" indent="-395288" algn="just">
              <a:buFont typeface="Wingdings" panose="05000000000000000000" pitchFamily="2" charset="2"/>
              <a:buChar char="§"/>
              <a:defRPr/>
            </a:pPr>
            <a:r>
              <a:rPr lang="en-AU" sz="2400" dirty="0">
                <a:solidFill>
                  <a:schemeClr val="tx2">
                    <a:lumMod val="60000"/>
                    <a:lumOff val="40000"/>
                  </a:schemeClr>
                </a:solidFill>
              </a:rPr>
              <a:t>Spot rate relative to the strike price (S–X):</a:t>
            </a:r>
            <a:r>
              <a:rPr lang="en-AU" sz="2400" b="1" dirty="0"/>
              <a:t> </a:t>
            </a:r>
            <a:r>
              <a:rPr lang="en-AU" sz="2400" dirty="0"/>
              <a:t>The lower the spot rate relative to the strike price, the higher the probability that the option will be exercised</a:t>
            </a:r>
          </a:p>
          <a:p>
            <a:pPr marL="795338" lvl="1" indent="-395288" algn="just">
              <a:buFont typeface="Wingdings" panose="05000000000000000000" pitchFamily="2" charset="2"/>
              <a:buChar char="§"/>
              <a:defRPr/>
            </a:pPr>
            <a:r>
              <a:rPr lang="en-AU" sz="2400" dirty="0">
                <a:solidFill>
                  <a:schemeClr val="tx2">
                    <a:lumMod val="60000"/>
                    <a:lumOff val="40000"/>
                  </a:schemeClr>
                </a:solidFill>
              </a:rPr>
              <a:t>Length of time until expiration (T):</a:t>
            </a:r>
            <a:r>
              <a:rPr lang="en-AU" sz="2400" b="1" dirty="0"/>
              <a:t> </a:t>
            </a:r>
            <a:r>
              <a:rPr lang="en-AU" sz="2400" dirty="0"/>
              <a:t>The longer the time to expiration, the greater the put option premium</a:t>
            </a:r>
          </a:p>
          <a:p>
            <a:pPr marL="795338" lvl="1" indent="-395288" algn="just">
              <a:buFont typeface="Wingdings" panose="05000000000000000000" pitchFamily="2" charset="2"/>
              <a:buChar char="§"/>
              <a:defRPr/>
            </a:pPr>
            <a:r>
              <a:rPr lang="en-AU" sz="2400" dirty="0">
                <a:solidFill>
                  <a:schemeClr val="tx2">
                    <a:lumMod val="60000"/>
                    <a:lumOff val="40000"/>
                  </a:schemeClr>
                </a:solidFill>
              </a:rPr>
              <a:t>Variability of the currency (σ):</a:t>
            </a:r>
            <a:r>
              <a:rPr lang="en-AU" sz="2400" b="1" dirty="0"/>
              <a:t> </a:t>
            </a:r>
            <a:r>
              <a:rPr lang="en-AU" sz="2400" dirty="0"/>
              <a:t>The greater the variability, the greater the probability that the option may be exercised</a:t>
            </a:r>
          </a:p>
          <a:p>
            <a:pPr algn="just">
              <a:defRPr/>
            </a:pPr>
            <a:endParaRPr lang="en-AU" sz="2800" dirty="0"/>
          </a:p>
        </p:txBody>
      </p:sp>
      <p:sp>
        <p:nvSpPr>
          <p:cNvPr id="4" name="Title 1">
            <a:extLst>
              <a:ext uri="{FF2B5EF4-FFF2-40B4-BE49-F238E27FC236}">
                <a16:creationId xmlns:a16="http://schemas.microsoft.com/office/drawing/2014/main" id="{E6E9E8FE-A23C-4610-9A04-4BB1A57F5334}"/>
              </a:ext>
            </a:extLst>
          </p:cNvPr>
          <p:cNvSpPr>
            <a:spLocks noGrp="1"/>
          </p:cNvSpPr>
          <p:nvPr>
            <p:ph type="title"/>
          </p:nvPr>
        </p:nvSpPr>
        <p:spPr>
          <a:xfrm>
            <a:off x="457200" y="687388"/>
            <a:ext cx="8229600" cy="884237"/>
          </a:xfrm>
        </p:spPr>
        <p:txBody>
          <a:bodyPr/>
          <a:lstStyle/>
          <a:p>
            <a:pPr>
              <a:defRPr/>
            </a:pPr>
            <a:r>
              <a:rPr lang="en-AU"/>
              <a:t>Currency Put Options</a:t>
            </a:r>
          </a:p>
        </p:txBody>
      </p:sp>
      <p:pic>
        <p:nvPicPr>
          <p:cNvPr id="33796" name="Picture 5">
            <a:extLst>
              <a:ext uri="{FF2B5EF4-FFF2-40B4-BE49-F238E27FC236}">
                <a16:creationId xmlns:a16="http://schemas.microsoft.com/office/drawing/2014/main" id="{3F073753-FC4C-4E7E-990F-28F394F33C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300" y="2022475"/>
            <a:ext cx="2743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90DAE6-E956-4271-9D92-09381AFF902F}"/>
              </a:ext>
            </a:extLst>
          </p:cNvPr>
          <p:cNvSpPr>
            <a:spLocks noGrp="1"/>
          </p:cNvSpPr>
          <p:nvPr>
            <p:ph idx="1"/>
          </p:nvPr>
        </p:nvSpPr>
        <p:spPr>
          <a:xfrm>
            <a:off x="609600" y="1868488"/>
            <a:ext cx="8001000" cy="4297362"/>
          </a:xfrm>
        </p:spPr>
        <p:txBody>
          <a:bodyPr/>
          <a:lstStyle/>
          <a:p>
            <a:pPr marL="0" indent="0" algn="just">
              <a:buFont typeface="Arial" panose="020B0604020202020204" pitchFamily="34" charset="0"/>
              <a:buNone/>
              <a:defRPr/>
            </a:pPr>
            <a:r>
              <a:rPr lang="en-AU" sz="2400" b="1" dirty="0">
                <a:solidFill>
                  <a:srgbClr val="0070C0"/>
                </a:solidFill>
              </a:rPr>
              <a:t>Hedging with Currency Put Options</a:t>
            </a:r>
          </a:p>
          <a:p>
            <a:pPr algn="just">
              <a:buFont typeface="Wingdings" panose="05000000000000000000" pitchFamily="2" charset="2"/>
              <a:buChar char="§"/>
              <a:defRPr/>
            </a:pPr>
            <a:r>
              <a:rPr lang="en-AU" sz="2000" dirty="0"/>
              <a:t>Corporations with open positions in foreign currencies can use currency put options in some cases to cover these positions</a:t>
            </a:r>
          </a:p>
          <a:p>
            <a:pPr algn="just">
              <a:buFont typeface="Wingdings" panose="05000000000000000000" pitchFamily="2" charset="2"/>
              <a:buChar char="§"/>
              <a:defRPr/>
            </a:pPr>
            <a:r>
              <a:rPr lang="en-AU" sz="2000" dirty="0"/>
              <a:t>Some put options are </a:t>
            </a:r>
            <a:r>
              <a:rPr lang="en-AU" sz="2000" b="1" dirty="0"/>
              <a:t>deep out of the money</a:t>
            </a:r>
            <a:r>
              <a:rPr lang="en-AU" sz="2000" dirty="0"/>
              <a:t>, meaning that the prevailing exchange rate is high above the exercise price. These options are cheaper (have a lower premium), as they are unlikely to be exercised because their exercise price is too low</a:t>
            </a:r>
          </a:p>
          <a:p>
            <a:pPr algn="just">
              <a:buFont typeface="Wingdings" panose="05000000000000000000" pitchFamily="2" charset="2"/>
              <a:buChar char="§"/>
              <a:defRPr/>
            </a:pPr>
            <a:r>
              <a:rPr lang="en-AU" sz="2000" dirty="0"/>
              <a:t>Other put options have an exercise price that is currently above the prevailing exchange rate and are therefore more likely to be exercised. Consequently, these options are more expensive</a:t>
            </a:r>
          </a:p>
        </p:txBody>
      </p:sp>
      <p:sp>
        <p:nvSpPr>
          <p:cNvPr id="4" name="Title 1">
            <a:extLst>
              <a:ext uri="{FF2B5EF4-FFF2-40B4-BE49-F238E27FC236}">
                <a16:creationId xmlns:a16="http://schemas.microsoft.com/office/drawing/2014/main" id="{A94A53B7-668B-4644-BD9A-E1564F74BC44}"/>
              </a:ext>
            </a:extLst>
          </p:cNvPr>
          <p:cNvSpPr>
            <a:spLocks noGrp="1"/>
          </p:cNvSpPr>
          <p:nvPr>
            <p:ph type="title"/>
          </p:nvPr>
        </p:nvSpPr>
        <p:spPr>
          <a:xfrm>
            <a:off x="457200" y="687388"/>
            <a:ext cx="8229600" cy="884237"/>
          </a:xfrm>
        </p:spPr>
        <p:txBody>
          <a:bodyPr/>
          <a:lstStyle/>
          <a:p>
            <a:pPr>
              <a:defRPr/>
            </a:pPr>
            <a:r>
              <a:rPr lang="en-AU"/>
              <a:t>Currency Put Options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16FC1C-58A6-4D22-A859-1B89AED0883B}"/>
              </a:ext>
            </a:extLst>
          </p:cNvPr>
          <p:cNvSpPr>
            <a:spLocks noGrp="1"/>
          </p:cNvSpPr>
          <p:nvPr>
            <p:ph idx="1"/>
          </p:nvPr>
        </p:nvSpPr>
        <p:spPr>
          <a:xfrm>
            <a:off x="609600" y="1795463"/>
            <a:ext cx="8001000" cy="4297362"/>
          </a:xfrm>
        </p:spPr>
        <p:txBody>
          <a:bodyPr/>
          <a:lstStyle/>
          <a:p>
            <a:pPr marL="0" indent="0" algn="just">
              <a:buFont typeface="Arial" panose="020B0604020202020204" pitchFamily="34" charset="0"/>
              <a:buNone/>
              <a:defRPr/>
            </a:pPr>
            <a:r>
              <a:rPr lang="en-AU" sz="2400" b="1" dirty="0">
                <a:solidFill>
                  <a:srgbClr val="0070C0"/>
                </a:solidFill>
              </a:rPr>
              <a:t>Speculating with Currency Put Options</a:t>
            </a:r>
          </a:p>
          <a:p>
            <a:pPr algn="just">
              <a:buFont typeface="Wingdings" panose="05000000000000000000" pitchFamily="2" charset="2"/>
              <a:buChar char="§"/>
              <a:defRPr/>
            </a:pPr>
            <a:r>
              <a:rPr lang="en-AU" sz="2000" dirty="0"/>
              <a:t>Individuals may speculate with currency put options based on their expectations of the future movements in a particular currency</a:t>
            </a:r>
          </a:p>
          <a:p>
            <a:pPr algn="just">
              <a:buFont typeface="Wingdings" panose="05000000000000000000" pitchFamily="2" charset="2"/>
              <a:buChar char="§"/>
              <a:defRPr/>
            </a:pPr>
            <a:r>
              <a:rPr lang="en-AU" sz="2000" dirty="0"/>
              <a:t>Speculators can attempt to profit from selling currency put options. The seller of such options is obligated to purchase the specified currency at the strike price from the owner who exercises the put option</a:t>
            </a:r>
          </a:p>
          <a:p>
            <a:pPr algn="just">
              <a:buFont typeface="Wingdings" panose="05000000000000000000" pitchFamily="2" charset="2"/>
              <a:buChar char="§"/>
              <a:defRPr/>
            </a:pPr>
            <a:r>
              <a:rPr lang="en-AU" sz="2000" dirty="0"/>
              <a:t>The net profit to a speculator is based on the exercise price at which the currency can be sold versus the purchase price of the currency and the premium paid for the put option</a:t>
            </a:r>
          </a:p>
          <a:p>
            <a:pPr algn="just">
              <a:defRPr/>
            </a:pPr>
            <a:endParaRPr lang="en-AU" sz="2000" dirty="0"/>
          </a:p>
        </p:txBody>
      </p:sp>
      <p:sp>
        <p:nvSpPr>
          <p:cNvPr id="4" name="Title 1">
            <a:extLst>
              <a:ext uri="{FF2B5EF4-FFF2-40B4-BE49-F238E27FC236}">
                <a16:creationId xmlns:a16="http://schemas.microsoft.com/office/drawing/2014/main" id="{4210807A-F4C8-489A-B76A-DA5B66C7E513}"/>
              </a:ext>
            </a:extLst>
          </p:cNvPr>
          <p:cNvSpPr>
            <a:spLocks noGrp="1"/>
          </p:cNvSpPr>
          <p:nvPr>
            <p:ph type="title"/>
          </p:nvPr>
        </p:nvSpPr>
        <p:spPr>
          <a:xfrm>
            <a:off x="457200" y="687388"/>
            <a:ext cx="8229600" cy="884237"/>
          </a:xfrm>
        </p:spPr>
        <p:txBody>
          <a:bodyPr/>
          <a:lstStyle/>
          <a:p>
            <a:pPr>
              <a:defRPr/>
            </a:pPr>
            <a:r>
              <a:rPr lang="en-AU"/>
              <a:t>Currency Put Options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A5B8BB-770D-4B6A-87FE-00F257498B32}"/>
              </a:ext>
            </a:extLst>
          </p:cNvPr>
          <p:cNvSpPr>
            <a:spLocks noGrp="1"/>
          </p:cNvSpPr>
          <p:nvPr>
            <p:ph idx="1"/>
          </p:nvPr>
        </p:nvSpPr>
        <p:spPr>
          <a:xfrm>
            <a:off x="609600" y="1700213"/>
            <a:ext cx="8001000" cy="4297362"/>
          </a:xfrm>
        </p:spPr>
        <p:txBody>
          <a:bodyPr/>
          <a:lstStyle/>
          <a:p>
            <a:pPr marL="0" indent="0" algn="just">
              <a:buFont typeface="Arial" panose="020B0604020202020204" pitchFamily="34" charset="0"/>
              <a:buNone/>
              <a:defRPr/>
            </a:pPr>
            <a:r>
              <a:rPr lang="en-AU" sz="2400" b="1" dirty="0">
                <a:solidFill>
                  <a:srgbClr val="0070C0"/>
                </a:solidFill>
              </a:rPr>
              <a:t>Speculating with Currency Put Options</a:t>
            </a:r>
          </a:p>
          <a:p>
            <a:pPr algn="just">
              <a:buFont typeface="Wingdings" panose="05000000000000000000" pitchFamily="2" charset="2"/>
              <a:buChar char="§"/>
              <a:defRPr/>
            </a:pPr>
            <a:r>
              <a:rPr lang="en-AU" sz="2400" dirty="0">
                <a:solidFill>
                  <a:schemeClr val="tx2">
                    <a:lumMod val="60000"/>
                    <a:lumOff val="40000"/>
                  </a:schemeClr>
                </a:solidFill>
              </a:rPr>
              <a:t>Speculating with combined put and call options</a:t>
            </a:r>
          </a:p>
          <a:p>
            <a:pPr lvl="1" algn="just">
              <a:buFont typeface="Wingdings" panose="05000000000000000000" pitchFamily="2" charset="2"/>
              <a:buChar char="§"/>
              <a:defRPr/>
            </a:pPr>
            <a:r>
              <a:rPr lang="en-AU" sz="2000" dirty="0"/>
              <a:t>Straddle – uses both a put option and a call option at the same exercise price</a:t>
            </a:r>
          </a:p>
          <a:p>
            <a:pPr lvl="1" algn="just">
              <a:buFont typeface="Wingdings" panose="05000000000000000000" pitchFamily="2" charset="2"/>
              <a:buChar char="§"/>
              <a:defRPr/>
            </a:pPr>
            <a:r>
              <a:rPr lang="en-AU" sz="2000" dirty="0"/>
              <a:t>Good for when speculators expect strong movement in one direction or the other</a:t>
            </a:r>
          </a:p>
          <a:p>
            <a:pPr algn="just">
              <a:buFont typeface="Wingdings" panose="05000000000000000000" pitchFamily="2" charset="2"/>
              <a:buChar char="§"/>
              <a:defRPr/>
            </a:pPr>
            <a:r>
              <a:rPr lang="en-AU" sz="2400" dirty="0">
                <a:solidFill>
                  <a:schemeClr val="tx2">
                    <a:lumMod val="60000"/>
                    <a:lumOff val="40000"/>
                  </a:schemeClr>
                </a:solidFill>
              </a:rPr>
              <a:t>Efficiency of the currency options market</a:t>
            </a:r>
          </a:p>
          <a:p>
            <a:pPr lvl="1" algn="just">
              <a:buFont typeface="Wingdings" panose="05000000000000000000" pitchFamily="2" charset="2"/>
              <a:buChar char="§"/>
              <a:defRPr/>
            </a:pPr>
            <a:r>
              <a:rPr lang="en-AU" sz="2000" dirty="0"/>
              <a:t>Research has found that, when transaction costs are controlled for, the currency options market is efficient</a:t>
            </a:r>
          </a:p>
          <a:p>
            <a:pPr lvl="1" algn="just">
              <a:buFont typeface="Wingdings" panose="05000000000000000000" pitchFamily="2" charset="2"/>
              <a:buChar char="§"/>
              <a:defRPr/>
            </a:pPr>
            <a:r>
              <a:rPr lang="en-AU" sz="2000" dirty="0"/>
              <a:t>It is difficult to predict which strategy will generate abnormal profits in future periods</a:t>
            </a:r>
          </a:p>
          <a:p>
            <a:pPr algn="just">
              <a:defRPr/>
            </a:pPr>
            <a:endParaRPr lang="en-AU" sz="2800" dirty="0"/>
          </a:p>
        </p:txBody>
      </p:sp>
      <p:sp>
        <p:nvSpPr>
          <p:cNvPr id="4" name="Title 1">
            <a:extLst>
              <a:ext uri="{FF2B5EF4-FFF2-40B4-BE49-F238E27FC236}">
                <a16:creationId xmlns:a16="http://schemas.microsoft.com/office/drawing/2014/main" id="{A6BCF981-1B70-490E-8F7E-9DDFADF3C70D}"/>
              </a:ext>
            </a:extLst>
          </p:cNvPr>
          <p:cNvSpPr>
            <a:spLocks noGrp="1"/>
          </p:cNvSpPr>
          <p:nvPr>
            <p:ph type="title"/>
          </p:nvPr>
        </p:nvSpPr>
        <p:spPr>
          <a:xfrm>
            <a:off x="457200" y="687388"/>
            <a:ext cx="8229600" cy="884237"/>
          </a:xfrm>
        </p:spPr>
        <p:txBody>
          <a:bodyPr/>
          <a:lstStyle/>
          <a:p>
            <a:pPr>
              <a:defRPr/>
            </a:pPr>
            <a:r>
              <a:rPr lang="en-AU"/>
              <a:t>Currency Put Options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7C6C84-B703-404C-9CE5-C30190E01B3E}"/>
              </a:ext>
            </a:extLst>
          </p:cNvPr>
          <p:cNvSpPr>
            <a:spLocks noGrp="1"/>
          </p:cNvSpPr>
          <p:nvPr>
            <p:ph idx="1"/>
          </p:nvPr>
        </p:nvSpPr>
        <p:spPr>
          <a:xfrm>
            <a:off x="609600" y="2084388"/>
            <a:ext cx="8077200" cy="4297362"/>
          </a:xfrm>
        </p:spPr>
        <p:txBody>
          <a:bodyPr/>
          <a:lstStyle/>
          <a:p>
            <a:pPr marL="0" indent="0" algn="just">
              <a:buFont typeface="Arial" panose="020B0604020202020204" pitchFamily="34" charset="0"/>
              <a:buNone/>
              <a:defRPr/>
            </a:pPr>
            <a:r>
              <a:rPr lang="en-AU" sz="2800" b="1" dirty="0">
                <a:solidFill>
                  <a:srgbClr val="0070C0"/>
                </a:solidFill>
              </a:rPr>
              <a:t>Conditional Currency Options </a:t>
            </a:r>
          </a:p>
          <a:p>
            <a:pPr algn="just">
              <a:buFont typeface="Wingdings" panose="05000000000000000000" pitchFamily="2" charset="2"/>
              <a:buChar char="§"/>
              <a:defRPr/>
            </a:pPr>
            <a:r>
              <a:rPr lang="en-AU" sz="2400" dirty="0"/>
              <a:t>A currency option can be structured with a conditional premium, meaning that the premium paid for the option is conditioned on the actual movement in the currency’s value over the period of concern</a:t>
            </a:r>
          </a:p>
          <a:p>
            <a:pPr algn="just">
              <a:buFont typeface="Wingdings" panose="05000000000000000000" pitchFamily="2" charset="2"/>
              <a:buChar char="§"/>
              <a:defRPr/>
            </a:pPr>
            <a:r>
              <a:rPr lang="en-AU" sz="2400" dirty="0"/>
              <a:t>Firms also use various combinations of currency options</a:t>
            </a:r>
          </a:p>
          <a:p>
            <a:pPr algn="just">
              <a:defRPr/>
            </a:pPr>
            <a:endParaRPr lang="en-AU" sz="2400" dirty="0"/>
          </a:p>
        </p:txBody>
      </p:sp>
      <p:sp>
        <p:nvSpPr>
          <p:cNvPr id="4" name="Title 1">
            <a:extLst>
              <a:ext uri="{FF2B5EF4-FFF2-40B4-BE49-F238E27FC236}">
                <a16:creationId xmlns:a16="http://schemas.microsoft.com/office/drawing/2014/main" id="{6AFB5FCB-F023-4927-9747-97DD3FA3F140}"/>
              </a:ext>
            </a:extLst>
          </p:cNvPr>
          <p:cNvSpPr>
            <a:spLocks noGrp="1"/>
          </p:cNvSpPr>
          <p:nvPr>
            <p:ph type="title"/>
          </p:nvPr>
        </p:nvSpPr>
        <p:spPr>
          <a:xfrm>
            <a:off x="457200" y="687388"/>
            <a:ext cx="8229600" cy="884237"/>
          </a:xfrm>
        </p:spPr>
        <p:txBody>
          <a:bodyPr/>
          <a:lstStyle/>
          <a:p>
            <a:pPr>
              <a:defRPr/>
            </a:pPr>
            <a:r>
              <a:rPr lang="en-AU"/>
              <a:t>Currency Put Options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997B-D1B8-4194-A289-476B6C9D6235}"/>
              </a:ext>
            </a:extLst>
          </p:cNvPr>
          <p:cNvSpPr>
            <a:spLocks noGrp="1"/>
          </p:cNvSpPr>
          <p:nvPr>
            <p:ph type="title"/>
          </p:nvPr>
        </p:nvSpPr>
        <p:spPr>
          <a:xfrm>
            <a:off x="457200" y="687388"/>
            <a:ext cx="8229600" cy="884237"/>
          </a:xfrm>
        </p:spPr>
        <p:txBody>
          <a:bodyPr/>
          <a:lstStyle/>
          <a:p>
            <a:pPr>
              <a:defRPr/>
            </a:pPr>
            <a:r>
              <a:rPr lang="en-AU" sz="2400" dirty="0"/>
              <a:t>Comparison of Conditional and Basic Currency Options</a:t>
            </a:r>
          </a:p>
        </p:txBody>
      </p:sp>
      <p:pic>
        <p:nvPicPr>
          <p:cNvPr id="40963" name="Content Placeholder 4">
            <a:extLst>
              <a:ext uri="{FF2B5EF4-FFF2-40B4-BE49-F238E27FC236}">
                <a16:creationId xmlns:a16="http://schemas.microsoft.com/office/drawing/2014/main" id="{A3FF3B7E-ED1A-4A2E-BA8E-C9A55D57323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692275" y="1571625"/>
            <a:ext cx="5695950" cy="4297363"/>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Content Placeholder 2">
            <a:extLst>
              <a:ext uri="{FF2B5EF4-FFF2-40B4-BE49-F238E27FC236}">
                <a16:creationId xmlns:a16="http://schemas.microsoft.com/office/drawing/2014/main" id="{C3F498BF-EA6A-4195-BA67-0F18BFE195FA}"/>
              </a:ext>
            </a:extLst>
          </p:cNvPr>
          <p:cNvSpPr>
            <a:spLocks noGrp="1"/>
          </p:cNvSpPr>
          <p:nvPr>
            <p:ph idx="1"/>
          </p:nvPr>
        </p:nvSpPr>
        <p:spPr>
          <a:xfrm>
            <a:off x="609600" y="981075"/>
            <a:ext cx="8001000" cy="4895850"/>
          </a:xfrm>
        </p:spPr>
        <p:txBody>
          <a:bodyPr/>
          <a:lstStyle/>
          <a:p>
            <a:pPr marL="0" indent="0" algn="just">
              <a:buFont typeface="Arial" charset="0"/>
              <a:buNone/>
              <a:defRPr/>
            </a:pPr>
            <a:r>
              <a:rPr lang="en-AU" altLang="en-US" sz="2800" b="1" dirty="0">
                <a:solidFill>
                  <a:srgbClr val="0070C0"/>
                </a:solidFill>
                <a:latin typeface="Arial" charset="0"/>
                <a:cs typeface="Arial" charset="0"/>
              </a:rPr>
              <a:t>Asia-Pacific Example</a:t>
            </a:r>
          </a:p>
          <a:p>
            <a:pPr marL="0" indent="0" algn="just">
              <a:buFont typeface="Arial" charset="0"/>
              <a:buNone/>
              <a:defRPr/>
            </a:pPr>
            <a:endParaRPr lang="en-AU" altLang="en-US" sz="2000" u="sng" dirty="0">
              <a:latin typeface="Arial" charset="0"/>
              <a:cs typeface="Arial" charset="0"/>
            </a:endParaRPr>
          </a:p>
          <a:p>
            <a:pPr marL="0" indent="0" algn="just">
              <a:buFont typeface="Arial" charset="0"/>
              <a:buNone/>
              <a:defRPr/>
            </a:pPr>
            <a:r>
              <a:rPr lang="en-AU" altLang="en-US" sz="2400" dirty="0">
                <a:solidFill>
                  <a:schemeClr val="tx2">
                    <a:lumMod val="60000"/>
                    <a:lumOff val="40000"/>
                  </a:schemeClr>
                </a:solidFill>
              </a:rPr>
              <a:t>Background:</a:t>
            </a:r>
          </a:p>
          <a:p>
            <a:pPr marL="0" indent="0" algn="just">
              <a:buFont typeface="Arial" charset="0"/>
              <a:buNone/>
              <a:defRPr/>
            </a:pPr>
            <a:r>
              <a:rPr lang="en-AU" altLang="en-US" sz="2400" dirty="0">
                <a:latin typeface="Arial" charset="0"/>
                <a:cs typeface="Arial" charset="0"/>
              </a:rPr>
              <a:t>Infosys Limited is a major Indian technology service company has received a new order from a US company for US$200 million for exporting services but incurs approximately 80 per cent of its expenses in Indian rupees (INR) and the rest in USD.</a:t>
            </a:r>
          </a:p>
          <a:p>
            <a:pPr marL="0" indent="0" algn="just">
              <a:buFont typeface="Arial" charset="0"/>
              <a:buNone/>
              <a:defRPr/>
            </a:pPr>
            <a:r>
              <a:rPr lang="en-AU" altLang="en-US" sz="2400" dirty="0">
                <a:latin typeface="Arial" charset="0"/>
                <a:cs typeface="Arial" charset="0"/>
              </a:rPr>
              <a:t>The payments were to occur semi-annually over the next five years.</a:t>
            </a:r>
          </a:p>
          <a:p>
            <a:pPr marL="0" indent="0" algn="just">
              <a:buFont typeface="Arial" charset="0"/>
              <a:buNone/>
              <a:defRPr/>
            </a:pPr>
            <a:endParaRPr lang="en-AU" altLang="en-US" sz="2800" b="1" dirty="0">
              <a:solidFill>
                <a:srgbClr val="0070C0"/>
              </a:solidFill>
              <a:latin typeface="Arial" charset="0"/>
              <a:cs typeface="Arial" charset="0"/>
            </a:endParaRPr>
          </a:p>
          <a:p>
            <a:pPr marL="0" indent="0" algn="just">
              <a:buFont typeface="Arial" charset="0"/>
              <a:buNone/>
              <a:defRPr/>
            </a:pPr>
            <a:endParaRPr lang="en-AU" altLang="en-US" sz="2400" dirty="0">
              <a:latin typeface="Arial" charset="0"/>
              <a:cs typeface="Arial" charset="0"/>
            </a:endParaRPr>
          </a:p>
        </p:txBody>
      </p:sp>
      <p:sp>
        <p:nvSpPr>
          <p:cNvPr id="4" name="Title 1">
            <a:extLst>
              <a:ext uri="{FF2B5EF4-FFF2-40B4-BE49-F238E27FC236}">
                <a16:creationId xmlns:a16="http://schemas.microsoft.com/office/drawing/2014/main" id="{0435DDF3-F139-4CB3-B314-7EF42AC1008C}"/>
              </a:ext>
            </a:extLst>
          </p:cNvPr>
          <p:cNvSpPr>
            <a:spLocks noGrp="1"/>
          </p:cNvSpPr>
          <p:nvPr>
            <p:ph type="title"/>
          </p:nvPr>
        </p:nvSpPr>
        <p:spPr>
          <a:xfrm>
            <a:off x="457200" y="260350"/>
            <a:ext cx="8229600" cy="720725"/>
          </a:xfrm>
        </p:spPr>
        <p:txBody>
          <a:bodyPr/>
          <a:lstStyle/>
          <a:p>
            <a:pPr>
              <a:defRPr/>
            </a:pPr>
            <a:r>
              <a:rPr lang="en-AU"/>
              <a:t>Currency Put Options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C89D-7655-45DE-9AA8-5E9B08F95369}"/>
              </a:ext>
            </a:extLst>
          </p:cNvPr>
          <p:cNvSpPr>
            <a:spLocks noGrp="1"/>
          </p:cNvSpPr>
          <p:nvPr>
            <p:ph type="title"/>
          </p:nvPr>
        </p:nvSpPr>
        <p:spPr>
          <a:xfrm>
            <a:off x="457200" y="188913"/>
            <a:ext cx="8229600" cy="581025"/>
          </a:xfrm>
        </p:spPr>
        <p:txBody>
          <a:bodyPr/>
          <a:lstStyle/>
          <a:p>
            <a:pPr>
              <a:defRPr/>
            </a:pPr>
            <a:r>
              <a:rPr lang="en-AU"/>
              <a:t>Currency Put Options</a:t>
            </a:r>
          </a:p>
        </p:txBody>
      </p:sp>
      <p:sp>
        <p:nvSpPr>
          <p:cNvPr id="3" name="Content Placeholder 2">
            <a:extLst>
              <a:ext uri="{FF2B5EF4-FFF2-40B4-BE49-F238E27FC236}">
                <a16:creationId xmlns:a16="http://schemas.microsoft.com/office/drawing/2014/main" id="{42D56903-9E88-4FD2-B749-FD7FE2847B8D}"/>
              </a:ext>
            </a:extLst>
          </p:cNvPr>
          <p:cNvSpPr>
            <a:spLocks noGrp="1"/>
          </p:cNvSpPr>
          <p:nvPr>
            <p:ph idx="1"/>
          </p:nvPr>
        </p:nvSpPr>
        <p:spPr>
          <a:xfrm>
            <a:off x="323850" y="908050"/>
            <a:ext cx="8286750" cy="5113338"/>
          </a:xfrm>
        </p:spPr>
        <p:txBody>
          <a:bodyPr/>
          <a:lstStyle/>
          <a:p>
            <a:pPr marL="0" indent="0">
              <a:buFont typeface="Arial" charset="0"/>
              <a:buNone/>
              <a:defRPr/>
            </a:pPr>
            <a:r>
              <a:rPr lang="en-AU" sz="2400" b="1" dirty="0">
                <a:solidFill>
                  <a:srgbClr val="0070C0"/>
                </a:solidFill>
              </a:rPr>
              <a:t>Asia-Pacific Example</a:t>
            </a:r>
            <a:endParaRPr lang="en-AU" sz="2400" dirty="0">
              <a:solidFill>
                <a:srgbClr val="0070C0"/>
              </a:solidFill>
            </a:endParaRPr>
          </a:p>
          <a:p>
            <a:pPr marL="0" indent="0">
              <a:buFont typeface="Arial" charset="0"/>
              <a:buNone/>
              <a:defRPr/>
            </a:pPr>
            <a:r>
              <a:rPr lang="en-AU" sz="2400" dirty="0">
                <a:solidFill>
                  <a:schemeClr val="tx2">
                    <a:lumMod val="60000"/>
                    <a:lumOff val="40000"/>
                  </a:schemeClr>
                </a:solidFill>
              </a:rPr>
              <a:t>Analysis:</a:t>
            </a:r>
          </a:p>
          <a:p>
            <a:pPr>
              <a:buFont typeface="Arial" charset="0"/>
              <a:buChar char="•"/>
              <a:defRPr/>
            </a:pPr>
            <a:r>
              <a:rPr lang="en-AU" altLang="en-US" sz="2000" dirty="0">
                <a:latin typeface="Arial" charset="0"/>
                <a:cs typeface="Arial" charset="0"/>
              </a:rPr>
              <a:t>Infosys Limited h</a:t>
            </a:r>
            <a:r>
              <a:rPr lang="en-AU" sz="2000" dirty="0"/>
              <a:t>edges USD-denominated payment exposure through buying a put option with a strike price of INR68</a:t>
            </a:r>
          </a:p>
          <a:p>
            <a:pPr>
              <a:buFont typeface="Arial" charset="0"/>
              <a:buChar char="•"/>
              <a:defRPr/>
            </a:pPr>
            <a:r>
              <a:rPr lang="en-AU" sz="2000" dirty="0"/>
              <a:t>Each instalment payment is US$16 million [US$200 million/10 (payments) x 0.80 (80 per cent expenses in INR)] </a:t>
            </a:r>
          </a:p>
          <a:p>
            <a:pPr>
              <a:buFont typeface="Arial" charset="0"/>
              <a:buChar char="•"/>
              <a:defRPr/>
            </a:pPr>
            <a:r>
              <a:rPr lang="en-AU" sz="2000" dirty="0"/>
              <a:t>Put options premium is INR2.4 million (INR0.15/US$ x US$1000 x 16,000). </a:t>
            </a:r>
          </a:p>
          <a:p>
            <a:pPr>
              <a:buFont typeface="Arial" charset="0"/>
              <a:buChar char="•"/>
              <a:defRPr/>
            </a:pPr>
            <a:r>
              <a:rPr lang="en-AU" sz="2000" dirty="0"/>
              <a:t>Put options Net payoff is INR1085.6 million [(US$16 million x INR68) - INR2.4 million]</a:t>
            </a:r>
          </a:p>
          <a:p>
            <a:pPr marL="0" indent="0" algn="just">
              <a:buFont typeface="Arial" charset="0"/>
              <a:buNone/>
              <a:defRPr/>
            </a:pPr>
            <a:r>
              <a:rPr lang="en-AU" sz="2000" dirty="0"/>
              <a:t>The put options hedging strategy would be profitable if the company expected that the US dollar remains at INR68 or below at the maturity. If the company expected the INR to weaken against the US dollar (i.e., US dollar is appreciated, it is better off being unhedged).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766</TotalTime>
  <Words>1818</Words>
  <Application>Microsoft Office PowerPoint</Application>
  <PresentationFormat>On-screen Show (4:3)</PresentationFormat>
  <Paragraphs>155</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ＭＳ Ｐゴシック</vt:lpstr>
      <vt:lpstr>Arial</vt:lpstr>
      <vt:lpstr>Calibri</vt:lpstr>
      <vt:lpstr>Times New Roman</vt:lpstr>
      <vt:lpstr>Wingdings</vt:lpstr>
      <vt:lpstr>Office Theme</vt:lpstr>
      <vt:lpstr>Lecture 4</vt:lpstr>
      <vt:lpstr>Forward Market</vt:lpstr>
      <vt:lpstr>Forward Market</vt:lpstr>
      <vt:lpstr>Forward Market</vt:lpstr>
      <vt:lpstr>Computation of Forward Rate Premiums or Discounts</vt:lpstr>
      <vt:lpstr>Forward Market</vt:lpstr>
      <vt:lpstr>Currency Futures Market</vt:lpstr>
      <vt:lpstr>Currency Futures Contracts Traded on the Chicago Mercantile Exchange</vt:lpstr>
      <vt:lpstr>Currency Futures Contracts Traded on the Chicago Mercantile Exchange</vt:lpstr>
      <vt:lpstr>Currency Futures Market</vt:lpstr>
      <vt:lpstr>Currency Futures Market</vt:lpstr>
      <vt:lpstr>Comparison of the Forward and Futures Market</vt:lpstr>
      <vt:lpstr>Comparison of the Forward and Futures Market</vt:lpstr>
      <vt:lpstr>Currency Futures Market</vt:lpstr>
      <vt:lpstr>Closing Out a Futures Contract</vt:lpstr>
      <vt:lpstr>Currency Futures Market</vt:lpstr>
      <vt:lpstr>Source of Gains from Buying Currency Futures</vt:lpstr>
      <vt:lpstr>Currency Futures Market</vt:lpstr>
      <vt:lpstr>Currency Options Markets</vt:lpstr>
      <vt:lpstr>Currency Call Options</vt:lpstr>
      <vt:lpstr>Currency Call Options</vt:lpstr>
      <vt:lpstr>Currency Call Options</vt:lpstr>
      <vt:lpstr>Currency Call Options</vt:lpstr>
      <vt:lpstr>Currency Put Options</vt:lpstr>
      <vt:lpstr>Currency Put Options</vt:lpstr>
      <vt:lpstr>Currency Put Options</vt:lpstr>
      <vt:lpstr>Currency Put Options</vt:lpstr>
      <vt:lpstr>Currency Put Options</vt:lpstr>
      <vt:lpstr>Comparison of Conditional and Basic Currency Options</vt:lpstr>
      <vt:lpstr>Currency Put Options</vt:lpstr>
      <vt:lpstr>Currency Put Options</vt:lpstr>
    </vt:vector>
  </TitlesOfParts>
  <Company>Cengage Learning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Donna Beaty</dc:creator>
  <cp:lastModifiedBy>r.dissan@outlook.com</cp:lastModifiedBy>
  <cp:revision>116</cp:revision>
  <dcterms:created xsi:type="dcterms:W3CDTF">2012-01-25T00:12:06Z</dcterms:created>
  <dcterms:modified xsi:type="dcterms:W3CDTF">2019-02-24T09:29:22Z</dcterms:modified>
</cp:coreProperties>
</file>